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media/image49.jpg" ContentType="image/jpg"/>
  <Override PartName="/ppt/media/image50.jpg" ContentType="image/jpg"/>
  <Override PartName="/ppt/media/image51.jpg" ContentType="image/jpg"/>
  <Override PartName="/ppt/media/image52.jpg" ContentType="image/jpg"/>
  <Override PartName="/ppt/media/image53.jpg" ContentType="image/jpg"/>
  <Override PartName="/ppt/media/image54.jpg" ContentType="image/jpg"/>
  <Override PartName="/ppt/media/image55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28"/>
  </p:notesMasterIdLst>
  <p:sldIdLst>
    <p:sldId id="256" r:id="rId2"/>
    <p:sldId id="315" r:id="rId3"/>
    <p:sldId id="317" r:id="rId4"/>
    <p:sldId id="316" r:id="rId5"/>
    <p:sldId id="314" r:id="rId6"/>
    <p:sldId id="303" r:id="rId7"/>
    <p:sldId id="305" r:id="rId8"/>
    <p:sldId id="309" r:id="rId9"/>
    <p:sldId id="310" r:id="rId10"/>
    <p:sldId id="313" r:id="rId11"/>
    <p:sldId id="312" r:id="rId12"/>
    <p:sldId id="304" r:id="rId13"/>
    <p:sldId id="306" r:id="rId14"/>
    <p:sldId id="308" r:id="rId15"/>
    <p:sldId id="300" r:id="rId16"/>
    <p:sldId id="319" r:id="rId17"/>
    <p:sldId id="467" r:id="rId18"/>
    <p:sldId id="539" r:id="rId19"/>
    <p:sldId id="675" r:id="rId20"/>
    <p:sldId id="674" r:id="rId21"/>
    <p:sldId id="678" r:id="rId22"/>
    <p:sldId id="258" r:id="rId23"/>
    <p:sldId id="683" r:id="rId24"/>
    <p:sldId id="260" r:id="rId25"/>
    <p:sldId id="261" r:id="rId26"/>
    <p:sldId id="318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tson2163" initials="vw" lastIdx="1" clrIdx="0">
    <p:extLst>
      <p:ext uri="{19B8F6BF-5375-455C-9EA6-DF929625EA0E}">
        <p15:presenceInfo xmlns:p15="http://schemas.microsoft.com/office/powerpoint/2012/main" userId="watson2163" providerId="None"/>
      </p:ext>
    </p:extLst>
  </p:cmAuthor>
  <p:cmAuthor id="2" name="Marcy A. Esbjerg" initials="MAE" lastIdx="2" clrIdx="1">
    <p:extLst>
      <p:ext uri="{19B8F6BF-5375-455C-9EA6-DF929625EA0E}">
        <p15:presenceInfo xmlns:p15="http://schemas.microsoft.com/office/powerpoint/2012/main" userId="S::mesbjerg@pascocountyfl.net::30b77749-5bb3-4c5e-b10a-d2531573bad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43" d="100"/>
          <a:sy n="43" d="100"/>
        </p:scale>
        <p:origin x="1540" y="5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itsnocfile01\DeptFiles\Hou\DOCUMENT\DATA\Assessment%20Data\2023\Assessment%20Analysis%20by%20SAP%20up%20to%20$750k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sitsnocfile01\DeptFiles\Hou\DOCUMENT\DATA\Assessment%20Data\2023\Assessment%20Analysis%20by%20SAP%20up%20to%20$750k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DC9-4D71-B017-7AA7B641A4E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DC9-4D71-B017-7AA7B641A4E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DC9-4D71-B017-7AA7B641A4E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DC9-4D71-B017-7AA7B641A4E7}"/>
              </c:ext>
            </c:extLst>
          </c:dPt>
          <c:dLbls>
            <c:dLbl>
              <c:idx val="0"/>
              <c:layout>
                <c:manualLayout>
                  <c:x val="-0.12027527760637176"/>
                  <c:y val="3.79426845707450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DC9-4D71-B017-7AA7B641A4E7}"/>
                </c:ext>
              </c:extLst>
            </c:dLbl>
            <c:dLbl>
              <c:idx val="1"/>
              <c:layout>
                <c:manualLayout>
                  <c:x val="8.3386522443629402E-2"/>
                  <c:y val="2.445195227892460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DC9-4D71-B017-7AA7B641A4E7}"/>
                </c:ext>
              </c:extLst>
            </c:dLbl>
            <c:dLbl>
              <c:idx val="3"/>
              <c:layout>
                <c:manualLayout>
                  <c:x val="0.1642382184251428"/>
                  <c:y val="-0.1076247069483645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DC9-4D71-B017-7AA7B641A4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 CY2023 SF'!$A$24:$A$27</c:f>
              <c:strCache>
                <c:ptCount val="4"/>
                <c:pt idx="0">
                  <c:v>$100,000-$249,000</c:v>
                </c:pt>
                <c:pt idx="1">
                  <c:v>$250,000-$499,999</c:v>
                </c:pt>
                <c:pt idx="2">
                  <c:v>$500,000-$749,999</c:v>
                </c:pt>
                <c:pt idx="3">
                  <c:v>$750,000+</c:v>
                </c:pt>
              </c:strCache>
            </c:strRef>
          </c:cat>
          <c:val>
            <c:numRef>
              <c:f>' CY2023 SF'!$B$24:$B$27</c:f>
              <c:numCache>
                <c:formatCode>0.0%</c:formatCode>
                <c:ptCount val="4"/>
                <c:pt idx="0">
                  <c:v>3.6842590034079397E-4</c:v>
                </c:pt>
                <c:pt idx="1">
                  <c:v>4.4395320991065669E-2</c:v>
                </c:pt>
                <c:pt idx="2">
                  <c:v>0.32205029013539654</c:v>
                </c:pt>
                <c:pt idx="3">
                  <c:v>0.63318596297319696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DC9-4D71-B017-7AA7B641A4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4CC-4AC7-A975-D99065D4BAB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4CC-4AC7-A975-D99065D4BAB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4CC-4AC7-A975-D99065D4BAB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4CC-4AC7-A975-D99065D4BAB0}"/>
              </c:ext>
            </c:extLst>
          </c:dPt>
          <c:dLbls>
            <c:dLbl>
              <c:idx val="1"/>
              <c:layout>
                <c:manualLayout>
                  <c:x val="1.1847614583165626E-2"/>
                  <c:y val="-0.2814142107830757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4CC-4AC7-A975-D99065D4BAB0}"/>
                </c:ext>
              </c:extLst>
            </c:dLbl>
            <c:dLbl>
              <c:idx val="2"/>
              <c:layout>
                <c:manualLayout>
                  <c:x val="2.312062691053066E-2"/>
                  <c:y val="2.152222690502765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781780191173815"/>
                      <c:h val="0.2237100088194311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94CC-4AC7-A975-D99065D4BAB0}"/>
                </c:ext>
              </c:extLst>
            </c:dLbl>
            <c:dLbl>
              <c:idx val="3"/>
              <c:layout>
                <c:manualLayout>
                  <c:x val="-1.7094229902555994E-2"/>
                  <c:y val="-1.859489811445820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4CC-4AC7-A975-D99065D4BA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'CY2023 Condos'!$A$24:$A$27</c:f>
              <c:strCache>
                <c:ptCount val="4"/>
                <c:pt idx="0">
                  <c:v>$100,000-$249,000</c:v>
                </c:pt>
                <c:pt idx="1">
                  <c:v>$250,000-$499,999</c:v>
                </c:pt>
                <c:pt idx="2">
                  <c:v>$500,000-$749,999</c:v>
                </c:pt>
                <c:pt idx="3">
                  <c:v>$750,000+</c:v>
                </c:pt>
              </c:strCache>
            </c:strRef>
          </c:cat>
          <c:val>
            <c:numRef>
              <c:f>'CY2023 Condos'!$B$24:$B$27</c:f>
              <c:numCache>
                <c:formatCode>0.0%</c:formatCode>
                <c:ptCount val="4"/>
                <c:pt idx="0">
                  <c:v>0.2320509679000245</c:v>
                </c:pt>
                <c:pt idx="1">
                  <c:v>0.54957118353344769</c:v>
                </c:pt>
                <c:pt idx="2">
                  <c:v>0.13820142122028914</c:v>
                </c:pt>
                <c:pt idx="3">
                  <c:v>8.0176427346238727E-2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4CC-4AC7-A975-D99065D4BA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FD6E-0D5F-4D43-9579-5CDF38005F7F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E545B7-6F5A-4814-9820-2C919E00A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51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01764-95EA-4C95-BB44-E07EBF9AE25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764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01764-95EA-4C95-BB44-E07EBF9AE25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538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972A-F43D-440F-B655-2CE2077D2E37}" type="datetime1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157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B8ED-F870-4761-96DC-5BB37F7DE016}" type="datetime1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9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E0A0-D981-4AEA-B61F-3F84FDEFBB9C}" type="datetime1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94678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E7284-E45E-4E6C-B923-F19B8075B515}" type="datetime1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82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7F57-00E3-4C3A-9B96-F574E86F64DE}" type="datetime1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8583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F73E-1013-4595-BDD5-6A6BA34D5738}" type="datetime1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73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B787B-7FD3-46B9-957F-70CD3AC09695}" type="datetime1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2833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E8A3-8369-40F0-8A92-56BFF45B930D}" type="datetime1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41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F3664-DAE3-449A-B7FC-4E12D61CE25A}" type="datetime1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577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72B30-F2BA-41B1-A7BF-952AFE143A41}" type="datetime1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862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6B2B7-4A4C-4664-8A6F-2E97D83841D9}" type="datetime1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18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51D5A-29EC-4D90-BD0E-986AEB55E18D}" type="datetime1">
              <a:rPr lang="en-US" smtClean="0"/>
              <a:t>6/9/2023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545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07A4C-D64F-41DB-B8D3-53F065B9E966}" type="datetime1">
              <a:rPr lang="en-US" smtClean="0"/>
              <a:t>6/9/2023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012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84D8A-C036-477F-8B45-A712A1BE2247}" type="datetime1">
              <a:rPr lang="en-US" smtClean="0"/>
              <a:t>6/9/2023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308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90982-C384-46F5-899A-4661FA58925E}" type="datetime1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8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53C0E-6483-4D35-BAD6-7A2BF6734103}" type="datetime1">
              <a:rPr lang="en-US" smtClean="0"/>
              <a:t>6/9/2023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483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420BD-0994-4D37-AC7B-698BBB399BDE}" type="datetime1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24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hyperlink" Target="https://www.alexandriava.gov/Housing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18" Type="http://schemas.openxmlformats.org/officeDocument/2006/relationships/image" Target="../media/image40.sv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8.sv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5" Type="http://schemas.openxmlformats.org/officeDocument/2006/relationships/image" Target="../media/image37.png"/><Relationship Id="rId10" Type="http://schemas.openxmlformats.org/officeDocument/2006/relationships/image" Target="../media/image32.svg"/><Relationship Id="rId19" Type="http://schemas.openxmlformats.org/officeDocument/2006/relationships/image" Target="../media/image41.png"/><Relationship Id="rId4" Type="http://schemas.microsoft.com/office/2007/relationships/hdphoto" Target="../media/hdphoto1.wdp"/><Relationship Id="rId9" Type="http://schemas.openxmlformats.org/officeDocument/2006/relationships/image" Target="../media/image31.png"/><Relationship Id="rId14" Type="http://schemas.openxmlformats.org/officeDocument/2006/relationships/image" Target="../media/image3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chart" Target="../charts/chart1.xml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chart" Target="../charts/chart2.xml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exandriava.gov/housing-services/homebuyer-resources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5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5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szou@quincyma.gov" TargetMode="External"/><Relationship Id="rId7" Type="http://schemas.openxmlformats.org/officeDocument/2006/relationships/image" Target="../media/image57.png"/><Relationship Id="rId2" Type="http://schemas.openxmlformats.org/officeDocument/2006/relationships/hyperlink" Target="mailto:Sharon.Burkley@fortworthtexas.gov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47.png"/><Relationship Id="rId4" Type="http://schemas.openxmlformats.org/officeDocument/2006/relationships/hyperlink" Target="mailto:eric.keeler@alexandriava.go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0F06BC4-8A1B-9640-1E5A-5751836798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606" y="3761295"/>
            <a:ext cx="8116479" cy="75315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600" b="1" dirty="0"/>
              <a:t>HOME Best Practices</a:t>
            </a: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C99427B-A97E-40A3-B1FD-4557346C6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718ABF8-07F5-4CCF-5E32-0D5567128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743" y="1195293"/>
            <a:ext cx="4747641" cy="179223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E4F93F-5DAC-4E83-A797-CFB793288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CF8FB2B-0834-4E69-81CF-5D187DC0C246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 dirty="0"/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E12330ED-07EF-46BD-8943-687B28C41FEB}"/>
              </a:ext>
            </a:extLst>
          </p:cNvPr>
          <p:cNvSpPr txBox="1">
            <a:spLocks/>
          </p:cNvSpPr>
          <p:nvPr/>
        </p:nvSpPr>
        <p:spPr>
          <a:xfrm>
            <a:off x="1157523" y="3096705"/>
            <a:ext cx="8116479" cy="7531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4600" b="1" dirty="0"/>
              <a:t>2023 Annual Conference</a:t>
            </a:r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46B03602-3135-4B86-9133-D77DEAFB7830}"/>
              </a:ext>
            </a:extLst>
          </p:cNvPr>
          <p:cNvSpPr txBox="1">
            <a:spLocks/>
          </p:cNvSpPr>
          <p:nvPr/>
        </p:nvSpPr>
        <p:spPr>
          <a:xfrm>
            <a:off x="1519689" y="4524753"/>
            <a:ext cx="8116479" cy="7531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3600" b="1" dirty="0"/>
              <a:t>June 13, 2023</a:t>
            </a:r>
          </a:p>
        </p:txBody>
      </p:sp>
    </p:spTree>
    <p:extLst>
      <p:ext uri="{BB962C8B-B14F-4D97-AF65-F5344CB8AC3E}">
        <p14:creationId xmlns:p14="http://schemas.microsoft.com/office/powerpoint/2010/main" val="2583240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BDA5E-0DCA-40CA-A23E-CD7D27171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dirty="0"/>
              <a:t>Project: The Watson, </a:t>
            </a:r>
            <a:br>
              <a:rPr lang="en-US" dirty="0"/>
            </a:br>
            <a:r>
              <a:rPr lang="en-US" dirty="0"/>
              <a:t>Quincy </a:t>
            </a:r>
            <a:br>
              <a:rPr lang="en-US" dirty="0"/>
            </a:br>
            <a:r>
              <a:rPr lang="en-US" sz="3300" dirty="0"/>
              <a:t>(Approved 2016, Completed 2019)</a:t>
            </a:r>
          </a:p>
        </p:txBody>
      </p:sp>
      <p:sp>
        <p:nvSpPr>
          <p:cNvPr id="17" name="Isosceles Triangle 8">
            <a:extLst>
              <a:ext uri="{FF2B5EF4-FFF2-40B4-BE49-F238E27FC236}">
                <a16:creationId xmlns:a16="http://schemas.microsoft.com/office/drawing/2014/main" id="{94281397-CAB3-46E7-B8B4-48166ADDB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3F11C-7E6B-4F85-BD43-859AC9FB3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2549" y="2298117"/>
            <a:ext cx="2701359" cy="395028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600" b="1" i="0" dirty="0">
                <a:effectLst/>
              </a:rPr>
              <a:t>Total project cost $44.4M</a:t>
            </a:r>
          </a:p>
          <a:p>
            <a:pPr>
              <a:lnSpc>
                <a:spcPct val="90000"/>
              </a:lnSpc>
            </a:pPr>
            <a:r>
              <a:rPr lang="en-US" sz="1600" b="1" i="0" dirty="0">
                <a:effectLst/>
              </a:rPr>
              <a:t>140-unit mixed-income rental </a:t>
            </a:r>
            <a:r>
              <a:rPr lang="en-US" sz="1600" b="1" dirty="0"/>
              <a:t>(</a:t>
            </a:r>
            <a:r>
              <a:rPr lang="en-US" sz="1600" b="1" i="0" dirty="0">
                <a:effectLst/>
              </a:rPr>
              <a:t>86 workforce units up to 110% AMI; 28 units below 50% of AMI; 26 units market rates)</a:t>
            </a:r>
          </a:p>
          <a:p>
            <a:pPr>
              <a:lnSpc>
                <a:spcPct val="90000"/>
              </a:lnSpc>
            </a:pPr>
            <a:r>
              <a:rPr lang="en-US" sz="1600" b="1" dirty="0"/>
              <a:t>R</a:t>
            </a:r>
            <a:r>
              <a:rPr lang="en-US" sz="1600" b="1" i="0" dirty="0">
                <a:effectLst/>
              </a:rPr>
              <a:t>eceived The Urban Land Institute’s Jack Kemp Excellence in Affordable and Workforce Housing Award</a:t>
            </a:r>
            <a:endParaRPr lang="en-US" sz="16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8D3F5-A964-4C21-9756-384CFEC98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CF8FB2B-0834-4E69-81CF-5D187DC0C246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8E95D7CA-AE1C-7A68-312A-C55DDD2387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741898"/>
              </p:ext>
            </p:extLst>
          </p:nvPr>
        </p:nvGraphicFramePr>
        <p:xfrm>
          <a:off x="5460290" y="467224"/>
          <a:ext cx="3869354" cy="10808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2289">
                  <a:extLst>
                    <a:ext uri="{9D8B030D-6E8A-4147-A177-3AD203B41FA5}">
                      <a16:colId xmlns:a16="http://schemas.microsoft.com/office/drawing/2014/main" val="2715278670"/>
                    </a:ext>
                  </a:extLst>
                </a:gridCol>
                <a:gridCol w="872389">
                  <a:extLst>
                    <a:ext uri="{9D8B030D-6E8A-4147-A177-3AD203B41FA5}">
                      <a16:colId xmlns:a16="http://schemas.microsoft.com/office/drawing/2014/main" val="324245894"/>
                    </a:ext>
                  </a:extLst>
                </a:gridCol>
                <a:gridCol w="967338">
                  <a:extLst>
                    <a:ext uri="{9D8B030D-6E8A-4147-A177-3AD203B41FA5}">
                      <a16:colId xmlns:a16="http://schemas.microsoft.com/office/drawing/2014/main" val="3355844252"/>
                    </a:ext>
                  </a:extLst>
                </a:gridCol>
                <a:gridCol w="967338">
                  <a:extLst>
                    <a:ext uri="{9D8B030D-6E8A-4147-A177-3AD203B41FA5}">
                      <a16:colId xmlns:a16="http://schemas.microsoft.com/office/drawing/2014/main" val="1042067273"/>
                    </a:ext>
                  </a:extLst>
                </a:gridCol>
              </a:tblGrid>
              <a:tr h="360268">
                <a:tc>
                  <a:txBody>
                    <a:bodyPr/>
                    <a:lstStyle/>
                    <a:p>
                      <a:r>
                        <a:rPr lang="en-US" sz="1600" dirty="0"/>
                        <a:t>HOME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Private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LIHTC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0971268"/>
                  </a:ext>
                </a:extLst>
              </a:tr>
              <a:tr h="360268">
                <a:tc>
                  <a:txBody>
                    <a:bodyPr/>
                    <a:lstStyle/>
                    <a:p>
                      <a:r>
                        <a:rPr lang="en-US" sz="1600" dirty="0"/>
                        <a:t>$500,000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$9.4M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$32.2M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$2.3M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1051055"/>
                  </a:ext>
                </a:extLst>
              </a:tr>
              <a:tr h="360268">
                <a:tc>
                  <a:txBody>
                    <a:bodyPr/>
                    <a:lstStyle/>
                    <a:p>
                      <a:r>
                        <a:rPr lang="en-US" sz="1600" dirty="0"/>
                        <a:t>1.1%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8118523"/>
                  </a:ext>
                </a:extLst>
              </a:tr>
            </a:tbl>
          </a:graphicData>
        </a:graphic>
      </p:graphicFrame>
      <p:pic>
        <p:nvPicPr>
          <p:cNvPr id="15" name="Picture 14" descr="A collage of several buildings&#10;&#10;Description automatically generated with low confidence">
            <a:extLst>
              <a:ext uri="{FF2B5EF4-FFF2-40B4-BE49-F238E27FC236}">
                <a16:creationId xmlns:a16="http://schemas.microsoft.com/office/drawing/2014/main" id="{DC8D4592-DAA7-C189-79A2-9482DBEF7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68" y="2336871"/>
            <a:ext cx="6842281" cy="355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658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BDA5E-0DCA-40CA-A23E-CD7D27171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987" y="609600"/>
            <a:ext cx="5652214" cy="1881793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Project: Holbrook Centre Senior Housing </a:t>
            </a:r>
            <a:br>
              <a:rPr lang="en-US" sz="3200" dirty="0"/>
            </a:br>
            <a:br>
              <a:rPr lang="en-US" sz="2800" dirty="0"/>
            </a:br>
            <a:r>
              <a:rPr lang="en-US" sz="2800" dirty="0"/>
              <a:t>(Approved 2019, Occupancy expected September 2023)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3F11C-7E6B-4F85-BD43-859AC9FB3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0678" y="2611225"/>
            <a:ext cx="1977277" cy="2084240"/>
          </a:xfrm>
        </p:spPr>
        <p:txBody>
          <a:bodyPr>
            <a:normAutofit/>
          </a:bodyPr>
          <a:lstStyle/>
          <a:p>
            <a:r>
              <a:rPr lang="en-US" b="1" i="0" dirty="0">
                <a:effectLst/>
              </a:rPr>
              <a:t>Total project cost $29M</a:t>
            </a:r>
          </a:p>
          <a:p>
            <a:r>
              <a:rPr lang="en-US" b="1" i="0" dirty="0">
                <a:effectLst/>
              </a:rPr>
              <a:t>72-unit</a:t>
            </a:r>
            <a:r>
              <a:rPr lang="en-US" b="1" dirty="0"/>
              <a:t>s </a:t>
            </a:r>
          </a:p>
          <a:p>
            <a:r>
              <a:rPr lang="en-US" b="1" dirty="0"/>
              <a:t>18 units 30% AMI; 54 Units 60% AMI</a:t>
            </a:r>
          </a:p>
        </p:txBody>
      </p:sp>
      <p:pic>
        <p:nvPicPr>
          <p:cNvPr id="6" name="Picture 5" descr="A picture containing building, outdoor, tree, sky&#10;&#10;Description automatically generated">
            <a:extLst>
              <a:ext uri="{FF2B5EF4-FFF2-40B4-BE49-F238E27FC236}">
                <a16:creationId xmlns:a16="http://schemas.microsoft.com/office/drawing/2014/main" id="{791DB429-0C8C-DC95-C162-3A3F07267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87" y="2611225"/>
            <a:ext cx="4248366" cy="2368463"/>
          </a:xfrm>
          <a:prstGeom prst="rect">
            <a:avLst/>
          </a:prstGeom>
        </p:spPr>
      </p:pic>
      <p:pic>
        <p:nvPicPr>
          <p:cNvPr id="8" name="Picture 7" descr="A picture containing indoor, sink, screenshot, wall&#10;&#10;Description automatically generated">
            <a:extLst>
              <a:ext uri="{FF2B5EF4-FFF2-40B4-BE49-F238E27FC236}">
                <a16:creationId xmlns:a16="http://schemas.microsoft.com/office/drawing/2014/main" id="{0E950B19-8423-B5DD-10AD-F1DD988C2A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805" y="2640408"/>
            <a:ext cx="3553873" cy="360799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8D3F5-A964-4C21-9756-384CFEC98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CF8FB2B-0834-4E69-81CF-5D187DC0C246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8E95D7CA-AE1C-7A68-312A-C55DDD2387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274008"/>
              </p:ext>
            </p:extLst>
          </p:nvPr>
        </p:nvGraphicFramePr>
        <p:xfrm>
          <a:off x="5699024" y="609600"/>
          <a:ext cx="3726759" cy="1170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0138">
                  <a:extLst>
                    <a:ext uri="{9D8B030D-6E8A-4147-A177-3AD203B41FA5}">
                      <a16:colId xmlns:a16="http://schemas.microsoft.com/office/drawing/2014/main" val="2715278670"/>
                    </a:ext>
                  </a:extLst>
                </a:gridCol>
                <a:gridCol w="871893">
                  <a:extLst>
                    <a:ext uri="{9D8B030D-6E8A-4147-A177-3AD203B41FA5}">
                      <a16:colId xmlns:a16="http://schemas.microsoft.com/office/drawing/2014/main" val="324245894"/>
                    </a:ext>
                  </a:extLst>
                </a:gridCol>
                <a:gridCol w="980138">
                  <a:extLst>
                    <a:ext uri="{9D8B030D-6E8A-4147-A177-3AD203B41FA5}">
                      <a16:colId xmlns:a16="http://schemas.microsoft.com/office/drawing/2014/main" val="3355844252"/>
                    </a:ext>
                  </a:extLst>
                </a:gridCol>
                <a:gridCol w="894590">
                  <a:extLst>
                    <a:ext uri="{9D8B030D-6E8A-4147-A177-3AD203B41FA5}">
                      <a16:colId xmlns:a16="http://schemas.microsoft.com/office/drawing/2014/main" val="1042067273"/>
                    </a:ext>
                  </a:extLst>
                </a:gridCol>
              </a:tblGrid>
              <a:tr h="320520">
                <a:tc>
                  <a:txBody>
                    <a:bodyPr/>
                    <a:lstStyle/>
                    <a:p>
                      <a:r>
                        <a:rPr lang="en-US" sz="1600"/>
                        <a:t>HOME</a:t>
                      </a:r>
                    </a:p>
                  </a:txBody>
                  <a:tcPr marL="146284" marR="146284" marT="73142" marB="73142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State</a:t>
                      </a:r>
                    </a:p>
                  </a:txBody>
                  <a:tcPr marL="146284" marR="146284" marT="73142" marB="73142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Private</a:t>
                      </a:r>
                    </a:p>
                  </a:txBody>
                  <a:tcPr marL="146284" marR="146284" marT="73142" marB="73142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LIHTC</a:t>
                      </a:r>
                    </a:p>
                  </a:txBody>
                  <a:tcPr marL="146284" marR="146284" marT="73142" marB="73142"/>
                </a:tc>
                <a:extLst>
                  <a:ext uri="{0D108BD9-81ED-4DB2-BD59-A6C34878D82A}">
                    <a16:rowId xmlns:a16="http://schemas.microsoft.com/office/drawing/2014/main" val="3670971268"/>
                  </a:ext>
                </a:extLst>
              </a:tr>
              <a:tr h="320520">
                <a:tc>
                  <a:txBody>
                    <a:bodyPr/>
                    <a:lstStyle/>
                    <a:p>
                      <a:r>
                        <a:rPr lang="en-US" sz="1600"/>
                        <a:t>$1.35M</a:t>
                      </a:r>
                    </a:p>
                  </a:txBody>
                  <a:tcPr marL="146284" marR="146284" marT="73142" marB="73142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$6M</a:t>
                      </a:r>
                    </a:p>
                  </a:txBody>
                  <a:tcPr marL="146284" marR="146284" marT="73142" marB="73142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$5.6M</a:t>
                      </a:r>
                    </a:p>
                  </a:txBody>
                  <a:tcPr marL="146284" marR="146284" marT="73142" marB="73142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$16M</a:t>
                      </a:r>
                    </a:p>
                  </a:txBody>
                  <a:tcPr marL="146284" marR="146284" marT="73142" marB="73142"/>
                </a:tc>
                <a:extLst>
                  <a:ext uri="{0D108BD9-81ED-4DB2-BD59-A6C34878D82A}">
                    <a16:rowId xmlns:a16="http://schemas.microsoft.com/office/drawing/2014/main" val="3691051055"/>
                  </a:ext>
                </a:extLst>
              </a:tr>
              <a:tr h="320520">
                <a:tc>
                  <a:txBody>
                    <a:bodyPr/>
                    <a:lstStyle/>
                    <a:p>
                      <a:r>
                        <a:rPr lang="en-US" sz="1600" dirty="0"/>
                        <a:t>4.7%</a:t>
                      </a:r>
                    </a:p>
                  </a:txBody>
                  <a:tcPr marL="146284" marR="146284" marT="73142" marB="73142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21%</a:t>
                      </a:r>
                    </a:p>
                  </a:txBody>
                  <a:tcPr marL="146284" marR="146284" marT="73142" marB="73142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19.3%</a:t>
                      </a:r>
                    </a:p>
                  </a:txBody>
                  <a:tcPr marL="146284" marR="146284" marT="73142" marB="73142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55.2%</a:t>
                      </a:r>
                    </a:p>
                  </a:txBody>
                  <a:tcPr marL="146284" marR="146284" marT="73142" marB="73142"/>
                </a:tc>
                <a:extLst>
                  <a:ext uri="{0D108BD9-81ED-4DB2-BD59-A6C34878D82A}">
                    <a16:rowId xmlns:a16="http://schemas.microsoft.com/office/drawing/2014/main" val="1038118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5532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text, sketch, diagram, map&#10;&#10;Description automatically generated">
            <a:extLst>
              <a:ext uri="{FF2B5EF4-FFF2-40B4-BE49-F238E27FC236}">
                <a16:creationId xmlns:a16="http://schemas.microsoft.com/office/drawing/2014/main" id="{1496290E-01F6-1155-EB66-92B26C62F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373" y="3528737"/>
            <a:ext cx="4766749" cy="26123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1BDA5E-0DCA-40CA-A23E-CD7D27171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dirty="0"/>
              <a:t>Project: Watson Place, </a:t>
            </a:r>
            <a:br>
              <a:rPr lang="en-US" dirty="0"/>
            </a:br>
            <a:r>
              <a:rPr lang="en-US" dirty="0"/>
              <a:t>Braintree </a:t>
            </a:r>
            <a:br>
              <a:rPr lang="en-US" dirty="0"/>
            </a:br>
            <a:br>
              <a:rPr lang="en-US" dirty="0"/>
            </a:br>
            <a:r>
              <a:rPr lang="en-US" sz="3300" dirty="0"/>
              <a:t>(Application approved 2023)</a:t>
            </a:r>
          </a:p>
        </p:txBody>
      </p:sp>
      <p:sp>
        <p:nvSpPr>
          <p:cNvPr id="17" name="Isosceles Triangle 8">
            <a:extLst>
              <a:ext uri="{FF2B5EF4-FFF2-40B4-BE49-F238E27FC236}">
                <a16:creationId xmlns:a16="http://schemas.microsoft.com/office/drawing/2014/main" id="{94281397-CAB3-46E7-B8B4-48166ADDB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3F11C-7E6B-4F85-BD43-859AC9FB3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1374" y="1985041"/>
            <a:ext cx="4402695" cy="20281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i="0" dirty="0">
                <a:effectLst/>
              </a:rPr>
              <a:t>Total project cost $42M</a:t>
            </a:r>
          </a:p>
          <a:p>
            <a:pPr>
              <a:lnSpc>
                <a:spcPct val="90000"/>
              </a:lnSpc>
            </a:pPr>
            <a:r>
              <a:rPr lang="en-US" b="1" i="0" dirty="0">
                <a:effectLst/>
              </a:rPr>
              <a:t>56-unit mixed-income rental </a:t>
            </a:r>
            <a:r>
              <a:rPr lang="en-US" b="1" dirty="0"/>
              <a:t>(</a:t>
            </a:r>
            <a:r>
              <a:rPr lang="en-US" b="1" i="0" dirty="0">
                <a:effectLst/>
              </a:rPr>
              <a:t>8 PBV units below 30%, 14 units between 30-60%, 6 units between 60-80%, 20 </a:t>
            </a:r>
            <a:r>
              <a:rPr lang="en-US" b="1" dirty="0"/>
              <a:t>Workforce </a:t>
            </a:r>
            <a:r>
              <a:rPr lang="en-US" b="1" i="0" dirty="0">
                <a:effectLst/>
              </a:rPr>
              <a:t>units between 80-120% AMI, 8 units market rates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8D3F5-A964-4C21-9756-384CFEC98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CF8FB2B-0834-4E69-81CF-5D187DC0C246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8E95D7CA-AE1C-7A68-312A-C55DDD2387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583843"/>
              </p:ext>
            </p:extLst>
          </p:nvPr>
        </p:nvGraphicFramePr>
        <p:xfrm>
          <a:off x="5503137" y="471431"/>
          <a:ext cx="3889100" cy="1191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7709">
                  <a:extLst>
                    <a:ext uri="{9D8B030D-6E8A-4147-A177-3AD203B41FA5}">
                      <a16:colId xmlns:a16="http://schemas.microsoft.com/office/drawing/2014/main" val="2715278670"/>
                    </a:ext>
                  </a:extLst>
                </a:gridCol>
                <a:gridCol w="876841">
                  <a:extLst>
                    <a:ext uri="{9D8B030D-6E8A-4147-A177-3AD203B41FA5}">
                      <a16:colId xmlns:a16="http://schemas.microsoft.com/office/drawing/2014/main" val="324245894"/>
                    </a:ext>
                  </a:extLst>
                </a:gridCol>
                <a:gridCol w="972275">
                  <a:extLst>
                    <a:ext uri="{9D8B030D-6E8A-4147-A177-3AD203B41FA5}">
                      <a16:colId xmlns:a16="http://schemas.microsoft.com/office/drawing/2014/main" val="3355844252"/>
                    </a:ext>
                  </a:extLst>
                </a:gridCol>
                <a:gridCol w="972275">
                  <a:extLst>
                    <a:ext uri="{9D8B030D-6E8A-4147-A177-3AD203B41FA5}">
                      <a16:colId xmlns:a16="http://schemas.microsoft.com/office/drawing/2014/main" val="1042067273"/>
                    </a:ext>
                  </a:extLst>
                </a:gridCol>
              </a:tblGrid>
              <a:tr h="520935">
                <a:tc>
                  <a:txBody>
                    <a:bodyPr/>
                    <a:lstStyle/>
                    <a:p>
                      <a:r>
                        <a:rPr lang="en-US" sz="1600" dirty="0"/>
                        <a:t>HOME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Private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LIHTC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0971268"/>
                  </a:ext>
                </a:extLst>
              </a:tr>
              <a:tr h="301594">
                <a:tc>
                  <a:txBody>
                    <a:bodyPr/>
                    <a:lstStyle/>
                    <a:p>
                      <a:r>
                        <a:rPr lang="en-US" sz="1600" dirty="0"/>
                        <a:t>$1.3M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$8M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$11.7M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$21M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1051055"/>
                  </a:ext>
                </a:extLst>
              </a:tr>
              <a:tr h="301594">
                <a:tc>
                  <a:txBody>
                    <a:bodyPr/>
                    <a:lstStyle/>
                    <a:p>
                      <a:r>
                        <a:rPr lang="en-US" sz="1600" dirty="0"/>
                        <a:t>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8118523"/>
                  </a:ext>
                </a:extLst>
              </a:tr>
            </a:tbl>
          </a:graphicData>
        </a:graphic>
      </p:graphicFrame>
      <p:pic>
        <p:nvPicPr>
          <p:cNvPr id="18" name="Picture 17" descr="A building next to a body of water&#10;&#10;Description automatically generated with low confidence">
            <a:extLst>
              <a:ext uri="{FF2B5EF4-FFF2-40B4-BE49-F238E27FC236}">
                <a16:creationId xmlns:a16="http://schemas.microsoft.com/office/drawing/2014/main" id="{D89E109E-CAEC-D246-4D62-FC1DF2D6C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1" y="2729784"/>
            <a:ext cx="5611974" cy="288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35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BDA5E-0DCA-40CA-A23E-CD7D27171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3F11C-7E6B-4F85-BD43-859AC9FB3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627" y="2045494"/>
            <a:ext cx="8596668" cy="388077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b="1" dirty="0"/>
              <a:t>Trainings, TA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/>
              <a:t>HUD Checklists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/>
              <a:t>IDIS Reports (PR16, 20, 25, 27)</a:t>
            </a:r>
          </a:p>
          <a:p>
            <a:pPr marL="457200" lvl="1" indent="0">
              <a:buNone/>
            </a:pPr>
            <a:endParaRPr lang="en-US" sz="2000" dirty="0"/>
          </a:p>
          <a:p>
            <a:pPr lvl="1"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8D3F5-A964-4C21-9756-384CFEC98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8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8D3F5-A964-4C21-9756-384CFEC98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0E3732-FD0C-4CD5-8B54-3D135940C01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" t="6883" r="10354" b="8158"/>
          <a:stretch/>
        </p:blipFill>
        <p:spPr bwMode="auto">
          <a:xfrm>
            <a:off x="949296" y="277719"/>
            <a:ext cx="7641367" cy="57636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71888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D7B41-E1F5-459C-A249-BB8922499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724" y="210820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24F5BA-7154-4323-9F2C-6BF1A406C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414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6207C97E-B953-4C69-822D-4EDB8B9C7E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654" y="2041257"/>
            <a:ext cx="3137482" cy="210029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24F5BA-7154-4323-9F2C-6BF1A406C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16</a:t>
            </a:fld>
            <a:endParaRPr lang="en-US" dirty="0"/>
          </a:p>
        </p:txBody>
      </p:sp>
      <p:pic>
        <p:nvPicPr>
          <p:cNvPr id="6" name="Picture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4D979F92-34D8-45C5-BFE9-F0EA26F02F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1"/>
          <a:stretch/>
        </p:blipFill>
        <p:spPr>
          <a:xfrm>
            <a:off x="0" y="0"/>
            <a:ext cx="1905000" cy="2057403"/>
          </a:xfrm>
          <a:prstGeom prst="rect">
            <a:avLst/>
          </a:prstGeom>
          <a:ln w="34925">
            <a:solidFill>
              <a:schemeClr val="bg1"/>
            </a:solidFill>
          </a:ln>
        </p:spPr>
      </p:pic>
      <p:pic>
        <p:nvPicPr>
          <p:cNvPr id="7" name="Picture 6" descr="A picture containing grass, outdoor, tree, person&#10;&#10;Description automatically generated">
            <a:extLst>
              <a:ext uri="{FF2B5EF4-FFF2-40B4-BE49-F238E27FC236}">
                <a16:creationId xmlns:a16="http://schemas.microsoft.com/office/drawing/2014/main" id="{93C28751-8159-4638-9F3C-B80B6B8C29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7209"/>
          <a:stretch/>
        </p:blipFill>
        <p:spPr>
          <a:xfrm>
            <a:off x="1905000" y="13592"/>
            <a:ext cx="3678414" cy="2030217"/>
          </a:xfrm>
          <a:prstGeom prst="rect">
            <a:avLst/>
          </a:prstGeom>
          <a:ln w="34925"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DC8D58-4589-4504-AB0C-3DF660A0F1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217" b="19584"/>
          <a:stretch/>
        </p:blipFill>
        <p:spPr>
          <a:xfrm>
            <a:off x="5613346" y="40692"/>
            <a:ext cx="3597101" cy="2016711"/>
          </a:xfrm>
          <a:prstGeom prst="rect">
            <a:avLst/>
          </a:prstGeom>
          <a:ln w="34925">
            <a:solidFill>
              <a:schemeClr val="bg1"/>
            </a:solidFill>
          </a:ln>
        </p:spPr>
      </p:pic>
      <p:pic>
        <p:nvPicPr>
          <p:cNvPr id="9" name="Picture 8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6FFA2EE9-3C19-4116-AAF0-5A35BD5EF8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7" t="-1" b="368"/>
          <a:stretch/>
        </p:blipFill>
        <p:spPr>
          <a:xfrm>
            <a:off x="31230" y="2070995"/>
            <a:ext cx="2794820" cy="203235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10" name="Picture 9" descr="A picture containing text, person, dish&#10;&#10;Description automatically generated">
            <a:extLst>
              <a:ext uri="{FF2B5EF4-FFF2-40B4-BE49-F238E27FC236}">
                <a16:creationId xmlns:a16="http://schemas.microsoft.com/office/drawing/2014/main" id="{F895CB1C-F78F-4A07-A07B-87B3565599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58114" y="2393427"/>
            <a:ext cx="1994784" cy="149608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41DBAB-FC22-4F71-B0DE-1FF2CA429C2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"/>
          <a:stretch/>
        </p:blipFill>
        <p:spPr>
          <a:xfrm>
            <a:off x="6085773" y="2144079"/>
            <a:ext cx="3023418" cy="199478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3" name="object 2">
            <a:extLst>
              <a:ext uri="{FF2B5EF4-FFF2-40B4-BE49-F238E27FC236}">
                <a16:creationId xmlns:a16="http://schemas.microsoft.com/office/drawing/2014/main" id="{C2672A2A-9D39-463D-A9F2-39CB361FC0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49692" y="4319551"/>
            <a:ext cx="6216015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3200" b="1" spc="-45" dirty="0">
                <a:latin typeface="Calibri" panose="020F0502020204030204" pitchFamily="34" charset="0"/>
                <a:cs typeface="Calibri" panose="020F0502020204030204" pitchFamily="34" charset="0"/>
              </a:rPr>
              <a:t>NCDA</a:t>
            </a:r>
            <a:r>
              <a:rPr sz="3200" b="1" spc="-16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spc="-165" dirty="0">
                <a:latin typeface="Calibri" panose="020F0502020204030204" pitchFamily="34" charset="0"/>
                <a:cs typeface="Calibri" panose="020F0502020204030204" pitchFamily="34" charset="0"/>
              </a:rPr>
              <a:t>Annual</a:t>
            </a:r>
            <a:r>
              <a:rPr sz="3200" b="1" spc="-16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200" b="1" spc="-60" dirty="0">
                <a:latin typeface="Calibri" panose="020F0502020204030204" pitchFamily="34" charset="0"/>
                <a:cs typeface="Calibri" panose="020F0502020204030204" pitchFamily="34" charset="0"/>
              </a:rPr>
              <a:t>Conference</a:t>
            </a:r>
            <a:r>
              <a:rPr sz="3200" b="1" spc="-15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200" b="1" spc="-20" dirty="0"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  <a:br>
              <a:rPr lang="en-US" sz="3200" b="1" spc="-2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spc="-20" dirty="0">
                <a:latin typeface="Calibri" panose="020F0502020204030204" pitchFamily="34" charset="0"/>
                <a:cs typeface="Calibri" panose="020F0502020204030204" pitchFamily="34" charset="0"/>
              </a:rPr>
              <a:t>HOME PROGRAM</a:t>
            </a:r>
            <a:endParaRPr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A188C6-B659-482C-AFF1-8A6808FA5C65}"/>
              </a:ext>
            </a:extLst>
          </p:cNvPr>
          <p:cNvSpPr/>
          <p:nvPr/>
        </p:nvSpPr>
        <p:spPr>
          <a:xfrm>
            <a:off x="-222963" y="5316619"/>
            <a:ext cx="9668715" cy="1303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44650" marR="1640205" algn="ctr">
              <a:lnSpc>
                <a:spcPct val="113900"/>
              </a:lnSpc>
              <a:spcBef>
                <a:spcPts val="100"/>
              </a:spcBef>
            </a:pPr>
            <a:r>
              <a:rPr lang="en-US" sz="2400" b="1" dirty="0">
                <a:latin typeface="Calibri"/>
                <a:cs typeface="Calibri"/>
              </a:rPr>
              <a:t>City</a:t>
            </a:r>
            <a:r>
              <a:rPr lang="en-US" sz="2400" b="1" spc="-25" dirty="0">
                <a:latin typeface="Calibri"/>
                <a:cs typeface="Calibri"/>
              </a:rPr>
              <a:t> </a:t>
            </a:r>
            <a:r>
              <a:rPr lang="en-US" sz="2400" b="1" dirty="0">
                <a:latin typeface="Calibri"/>
                <a:cs typeface="Calibri"/>
              </a:rPr>
              <a:t>of</a:t>
            </a:r>
            <a:r>
              <a:rPr lang="en-US" sz="2400" b="1" spc="-35" dirty="0">
                <a:latin typeface="Calibri"/>
                <a:cs typeface="Calibri"/>
              </a:rPr>
              <a:t> </a:t>
            </a:r>
            <a:r>
              <a:rPr lang="en-US" sz="2400" b="1" spc="-10" dirty="0">
                <a:latin typeface="Calibri"/>
                <a:cs typeface="Calibri"/>
              </a:rPr>
              <a:t>Alexandria, VA </a:t>
            </a:r>
            <a:endParaRPr lang="en-US" sz="2400" dirty="0">
              <a:latin typeface="Calibri"/>
              <a:cs typeface="Calibri"/>
            </a:endParaRPr>
          </a:p>
          <a:p>
            <a:pPr marL="1772285" marR="1767205" indent="-635" algn="ctr">
              <a:lnSpc>
                <a:spcPct val="113900"/>
              </a:lnSpc>
              <a:spcBef>
                <a:spcPts val="5"/>
              </a:spcBef>
            </a:pPr>
            <a:r>
              <a:rPr lang="en-US" sz="2400" b="1" dirty="0">
                <a:latin typeface="Calibri"/>
                <a:cs typeface="Calibri"/>
              </a:rPr>
              <a:t>Eric</a:t>
            </a:r>
            <a:r>
              <a:rPr lang="en-US" sz="2400" b="1" spc="-45" dirty="0">
                <a:latin typeface="Calibri"/>
                <a:cs typeface="Calibri"/>
              </a:rPr>
              <a:t> </a:t>
            </a:r>
            <a:r>
              <a:rPr lang="en-US" sz="2400" b="1" spc="-10" dirty="0">
                <a:latin typeface="Calibri"/>
                <a:cs typeface="Calibri"/>
              </a:rPr>
              <a:t>Keeler, </a:t>
            </a:r>
            <a:r>
              <a:rPr lang="en-US" sz="2400" b="1" dirty="0">
                <a:latin typeface="Calibri"/>
                <a:cs typeface="Calibri"/>
              </a:rPr>
              <a:t>Deputy</a:t>
            </a:r>
            <a:r>
              <a:rPr lang="en-US" sz="2400" b="1" spc="-90" dirty="0">
                <a:latin typeface="Calibri"/>
                <a:cs typeface="Calibri"/>
              </a:rPr>
              <a:t> </a:t>
            </a:r>
            <a:r>
              <a:rPr lang="en-US" sz="2400" b="1" spc="-10" dirty="0">
                <a:latin typeface="Calibri"/>
                <a:cs typeface="Calibri"/>
              </a:rPr>
              <a:t>Director, Office of Housing</a:t>
            </a:r>
            <a:endParaRPr lang="en-US" sz="24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lang="en-US" sz="2400" b="1" u="sng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9"/>
              </a:rPr>
              <a:t>https://www.alexandriava.gov/Housing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06974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570CF54-DEE5-426C-9873-DC674368761A}"/>
              </a:ext>
            </a:extLst>
          </p:cNvPr>
          <p:cNvSpPr/>
          <p:nvPr/>
        </p:nvSpPr>
        <p:spPr>
          <a:xfrm>
            <a:off x="5288173" y="4839531"/>
            <a:ext cx="4214291" cy="105538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C68A74D-A8F7-49A4-BFA7-E5A3A1D57868}"/>
              </a:ext>
            </a:extLst>
          </p:cNvPr>
          <p:cNvSpPr/>
          <p:nvPr/>
        </p:nvSpPr>
        <p:spPr>
          <a:xfrm>
            <a:off x="5170709" y="2611026"/>
            <a:ext cx="4214291" cy="105538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2ADD8E5-E6EA-4E1E-AD37-A26907D781B1}"/>
              </a:ext>
            </a:extLst>
          </p:cNvPr>
          <p:cNvSpPr/>
          <p:nvPr/>
        </p:nvSpPr>
        <p:spPr>
          <a:xfrm>
            <a:off x="701988" y="3737271"/>
            <a:ext cx="3919574" cy="105538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4822B34-AAAF-4774-989E-130D577B14B8}"/>
              </a:ext>
            </a:extLst>
          </p:cNvPr>
          <p:cNvSpPr/>
          <p:nvPr/>
        </p:nvSpPr>
        <p:spPr>
          <a:xfrm>
            <a:off x="561510" y="1255377"/>
            <a:ext cx="3919573" cy="105538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3408" y="188856"/>
            <a:ext cx="7620000" cy="880872"/>
          </a:xfrm>
        </p:spPr>
        <p:txBody>
          <a:bodyPr>
            <a:normAutofit/>
          </a:bodyPr>
          <a:lstStyle/>
          <a:p>
            <a:r>
              <a:rPr lang="en-US" b="0" dirty="0"/>
              <a:t>Office of Housing  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1E3F261-6522-4AD8-9AF4-E36BEEDC8A70}"/>
              </a:ext>
            </a:extLst>
          </p:cNvPr>
          <p:cNvSpPr txBox="1">
            <a:spLocks/>
          </p:cNvSpPr>
          <p:nvPr/>
        </p:nvSpPr>
        <p:spPr>
          <a:xfrm>
            <a:off x="2816067" y="1813535"/>
            <a:ext cx="3139059" cy="12041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" pitchFamily="2" charset="2"/>
              <a:buChar char="§"/>
              <a:defRPr sz="2400" kern="1200" baseline="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"/>
              <a:defRPr sz="2200" kern="1200" baseline="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" pitchFamily="2" charset="2"/>
              <a:buChar char="§"/>
              <a:defRPr sz="2000" kern="1200" baseline="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Courier New" pitchFamily="49" charset="0"/>
              <a:buChar char="o"/>
              <a:defRPr sz="1600" kern="1200" baseline="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algn="r">
              <a:buNone/>
            </a:pPr>
            <a:endParaRPr lang="en-US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D4483E-DFA9-4575-843C-B8894BD166B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9" y="5100813"/>
            <a:ext cx="525913" cy="10036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3B00187-4573-4FC0-98FF-A964667616BF}"/>
              </a:ext>
            </a:extLst>
          </p:cNvPr>
          <p:cNvSpPr/>
          <p:nvPr/>
        </p:nvSpPr>
        <p:spPr>
          <a:xfrm>
            <a:off x="1877347" y="5389602"/>
            <a:ext cx="270523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Works to secure affordable units through development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5A7E12-35F1-40FA-855C-5E7256C7BA16}"/>
              </a:ext>
            </a:extLst>
          </p:cNvPr>
          <p:cNvSpPr/>
          <p:nvPr/>
        </p:nvSpPr>
        <p:spPr>
          <a:xfrm>
            <a:off x="6389335" y="5008965"/>
            <a:ext cx="320814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Century Gothic" panose="020B0502020202020204" pitchFamily="34" charset="0"/>
              </a:rPr>
              <a:t>Runs home rehabilitation loan program, and manages rental accessibility grants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30EC068-E067-4548-B2BD-FA59F1A3D7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611" y="1389915"/>
            <a:ext cx="741990" cy="8005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7708F37-EFA5-4140-B804-6B191537555B}"/>
              </a:ext>
            </a:extLst>
          </p:cNvPr>
          <p:cNvSpPr/>
          <p:nvPr/>
        </p:nvSpPr>
        <p:spPr>
          <a:xfrm>
            <a:off x="5955126" y="1354420"/>
            <a:ext cx="32655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920">
              <a:spcAft>
                <a:spcPts val="600"/>
              </a:spcAft>
              <a:defRPr/>
            </a:pPr>
            <a:r>
              <a:rPr lang="en-US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Provides landlord-tenant services (complaint resolution, mediation, and relocation assistance) and eviction prevention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D6E57E5-AE84-4922-8EDD-D26060D028A4}"/>
              </a:ext>
            </a:extLst>
          </p:cNvPr>
          <p:cNvSpPr/>
          <p:nvPr/>
        </p:nvSpPr>
        <p:spPr>
          <a:xfrm>
            <a:off x="6558910" y="3838618"/>
            <a:ext cx="33765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920">
              <a:spcAft>
                <a:spcPts val="600"/>
              </a:spcAft>
              <a:defRPr/>
            </a:pPr>
            <a:r>
              <a:rPr lang="en-US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Provides home purchase assistance and training, foreclosure prevention, and condo governance education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60929E-1D0C-4BA7-A1D8-8DBA3F082021}"/>
              </a:ext>
            </a:extLst>
          </p:cNvPr>
          <p:cNvSpPr/>
          <p:nvPr/>
        </p:nvSpPr>
        <p:spPr>
          <a:xfrm>
            <a:off x="6575714" y="2871467"/>
            <a:ext cx="28002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Century Gothic" panose="020B0502020202020204" pitchFamily="34" charset="0"/>
              </a:rPr>
              <a:t>Conducts fair housing testing and training</a:t>
            </a:r>
          </a:p>
        </p:txBody>
      </p:sp>
      <p:pic>
        <p:nvPicPr>
          <p:cNvPr id="13" name="Graphic 12" descr="Handshake">
            <a:extLst>
              <a:ext uri="{FF2B5EF4-FFF2-40B4-BE49-F238E27FC236}">
                <a16:creationId xmlns:a16="http://schemas.microsoft.com/office/drawing/2014/main" id="{EC81989B-7971-4EAB-AE1A-6BAD36ABD7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6465" y="3797959"/>
            <a:ext cx="1090882" cy="1090882"/>
          </a:xfrm>
          <a:prstGeom prst="rect">
            <a:avLst/>
          </a:prstGeom>
        </p:spPr>
      </p:pic>
      <p:pic>
        <p:nvPicPr>
          <p:cNvPr id="23" name="Graphic 22" descr="Newspaper">
            <a:extLst>
              <a:ext uri="{FF2B5EF4-FFF2-40B4-BE49-F238E27FC236}">
                <a16:creationId xmlns:a16="http://schemas.microsoft.com/office/drawing/2014/main" id="{13814FC1-88B1-40ED-9955-5D72EB1E6F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4706" y="2691266"/>
            <a:ext cx="914400" cy="9144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C5AB0D3-51DA-467D-8C47-FFE025997AF6}"/>
              </a:ext>
            </a:extLst>
          </p:cNvPr>
          <p:cNvSpPr/>
          <p:nvPr/>
        </p:nvSpPr>
        <p:spPr>
          <a:xfrm>
            <a:off x="1907746" y="2903634"/>
            <a:ext cx="31166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/>
            <a:r>
              <a:rPr lang="en-US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Develops affordable housing policy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06C2802-01BB-420B-96C2-38971B999604}"/>
              </a:ext>
            </a:extLst>
          </p:cNvPr>
          <p:cNvSpPr/>
          <p:nvPr/>
        </p:nvSpPr>
        <p:spPr>
          <a:xfrm>
            <a:off x="2191352" y="3886200"/>
            <a:ext cx="260552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Century Gothic" panose="020B0502020202020204" pitchFamily="34" charset="0"/>
              </a:rPr>
              <a:t>Provides loans and technical assistance to partners</a:t>
            </a: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6B8470F-3009-4D0B-9EA4-B5F67F941F0C}"/>
              </a:ext>
            </a:extLst>
          </p:cNvPr>
          <p:cNvSpPr/>
          <p:nvPr/>
        </p:nvSpPr>
        <p:spPr>
          <a:xfrm>
            <a:off x="1907746" y="1491413"/>
            <a:ext cx="31166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/>
            <a:endParaRPr lang="en-US" sz="15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14300"/>
            <a:r>
              <a:rPr lang="en-US" sz="1500" dirty="0">
                <a:solidFill>
                  <a:schemeClr val="bg1"/>
                </a:solidFill>
                <a:latin typeface="Century Gothic" panose="020B0502020202020204" pitchFamily="34" charset="0"/>
              </a:rPr>
              <a:t>17-member strong</a:t>
            </a:r>
          </a:p>
        </p:txBody>
      </p:sp>
      <p:pic>
        <p:nvPicPr>
          <p:cNvPr id="30" name="Graphic 29" descr="Group">
            <a:extLst>
              <a:ext uri="{FF2B5EF4-FFF2-40B4-BE49-F238E27FC236}">
                <a16:creationId xmlns:a16="http://schemas.microsoft.com/office/drawing/2014/main" id="{E785C622-F45A-4DAE-AC07-58E4766E99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2144" y="1374742"/>
            <a:ext cx="914400" cy="914400"/>
          </a:xfrm>
          <a:prstGeom prst="rect">
            <a:avLst/>
          </a:prstGeom>
        </p:spPr>
      </p:pic>
      <p:pic>
        <p:nvPicPr>
          <p:cNvPr id="32" name="Graphic 31" descr="Teacher">
            <a:extLst>
              <a:ext uri="{FF2B5EF4-FFF2-40B4-BE49-F238E27FC236}">
                <a16:creationId xmlns:a16="http://schemas.microsoft.com/office/drawing/2014/main" id="{80864E6D-0BC1-45E0-A105-588494CB1B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288173" y="3795769"/>
            <a:ext cx="914400" cy="914400"/>
          </a:xfrm>
          <a:prstGeom prst="rect">
            <a:avLst/>
          </a:prstGeom>
        </p:spPr>
      </p:pic>
      <p:pic>
        <p:nvPicPr>
          <p:cNvPr id="34" name="Graphic 33" descr="Scales of Justice">
            <a:extLst>
              <a:ext uri="{FF2B5EF4-FFF2-40B4-BE49-F238E27FC236}">
                <a16:creationId xmlns:a16="http://schemas.microsoft.com/office/drawing/2014/main" id="{14850D23-BD8C-429D-8E5C-3203AE2F11D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502044" y="2723264"/>
            <a:ext cx="779804" cy="779804"/>
          </a:xfrm>
          <a:prstGeom prst="rect">
            <a:avLst/>
          </a:prstGeom>
        </p:spPr>
      </p:pic>
      <p:pic>
        <p:nvPicPr>
          <p:cNvPr id="40" name="Graphic 39" descr="Person in wheelchair">
            <a:extLst>
              <a:ext uri="{FF2B5EF4-FFF2-40B4-BE49-F238E27FC236}">
                <a16:creationId xmlns:a16="http://schemas.microsoft.com/office/drawing/2014/main" id="{010294A9-EF83-4289-9923-25B163B0D21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516528" y="4921382"/>
            <a:ext cx="773418" cy="7734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2E45C9-095A-4823-A0C6-0B11548ECAB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678408" y="79496"/>
            <a:ext cx="1173276" cy="117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75429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6282607-8E48-99D6-7A0B-15F6B7A5D3EA}"/>
              </a:ext>
            </a:extLst>
          </p:cNvPr>
          <p:cNvSpPr/>
          <p:nvPr/>
        </p:nvSpPr>
        <p:spPr>
          <a:xfrm>
            <a:off x="1524001" y="-1"/>
            <a:ext cx="9165559" cy="6858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B88CCE-D7CC-13E5-D366-BD68949DAD43}"/>
              </a:ext>
            </a:extLst>
          </p:cNvPr>
          <p:cNvSpPr/>
          <p:nvPr/>
        </p:nvSpPr>
        <p:spPr>
          <a:xfrm>
            <a:off x="6810170" y="0"/>
            <a:ext cx="2908224" cy="68710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DD3DFEBE-3FB4-49F3-AC12-613B7AD0C6DA}"/>
              </a:ext>
            </a:extLst>
          </p:cNvPr>
          <p:cNvSpPr txBox="1">
            <a:spLocks/>
          </p:cNvSpPr>
          <p:nvPr/>
        </p:nvSpPr>
        <p:spPr>
          <a:xfrm>
            <a:off x="1981200" y="1022105"/>
            <a:ext cx="6553200" cy="347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i="0" kern="1200" baseline="0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F13A3A-D3A2-4FA6-AF89-23EA373E4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7574" y="6400801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DF49EE0-C840-4BBB-A8DF-E9D2197043BD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38F80A45-3679-C9E7-99B4-1A02083D9D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52770"/>
              </p:ext>
            </p:extLst>
          </p:nvPr>
        </p:nvGraphicFramePr>
        <p:xfrm>
          <a:off x="-779141" y="44844"/>
          <a:ext cx="9807772" cy="3765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7634CD6-C354-8A97-A7AC-6664CCB423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1256368"/>
              </p:ext>
            </p:extLst>
          </p:nvPr>
        </p:nvGraphicFramePr>
        <p:xfrm>
          <a:off x="237302" y="3375558"/>
          <a:ext cx="8012499" cy="3765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927C3AE-E7C8-EE34-9B80-83AF4CC775C7}"/>
              </a:ext>
            </a:extLst>
          </p:cNvPr>
          <p:cNvSpPr txBox="1"/>
          <p:nvPr/>
        </p:nvSpPr>
        <p:spPr>
          <a:xfrm>
            <a:off x="7550197" y="6257278"/>
            <a:ext cx="25287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Source: Office of Real Estate Assessment, February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D5D074-3629-2B82-1340-44B34C7569C9}"/>
              </a:ext>
            </a:extLst>
          </p:cNvPr>
          <p:cNvSpPr txBox="1"/>
          <p:nvPr/>
        </p:nvSpPr>
        <p:spPr>
          <a:xfrm>
            <a:off x="7102662" y="1203759"/>
            <a:ext cx="2755825" cy="8465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$940,375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D03849-1198-9F7F-B4F9-B4F9C677E1DC}"/>
              </a:ext>
            </a:extLst>
          </p:cNvPr>
          <p:cNvSpPr txBox="1"/>
          <p:nvPr/>
        </p:nvSpPr>
        <p:spPr>
          <a:xfrm>
            <a:off x="7107906" y="4448352"/>
            <a:ext cx="2755825" cy="87975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$407,616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AA513A-E9DA-4282-CA9A-0D46D2FB4A70}"/>
              </a:ext>
            </a:extLst>
          </p:cNvPr>
          <p:cNvSpPr txBox="1"/>
          <p:nvPr/>
        </p:nvSpPr>
        <p:spPr>
          <a:xfrm>
            <a:off x="7267978" y="2007328"/>
            <a:ext cx="228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AVERAGE SINGLE-FAMILY ASSESSED VALUE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51F571-0354-7000-677B-28853485A2F9}"/>
              </a:ext>
            </a:extLst>
          </p:cNvPr>
          <p:cNvSpPr txBox="1"/>
          <p:nvPr/>
        </p:nvSpPr>
        <p:spPr>
          <a:xfrm>
            <a:off x="7240404" y="5242476"/>
            <a:ext cx="24510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AVERAGE CONDOMINIUM ASSESSED VALUE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4C81E06-05DD-A1C7-D8C3-3C3C85083C80}"/>
              </a:ext>
            </a:extLst>
          </p:cNvPr>
          <p:cNvCxnSpPr>
            <a:cxnSpLocks/>
          </p:cNvCxnSpPr>
          <p:nvPr/>
        </p:nvCxnSpPr>
        <p:spPr>
          <a:xfrm>
            <a:off x="5943600" y="1997439"/>
            <a:ext cx="914400" cy="0"/>
          </a:xfrm>
          <a:prstGeom prst="line">
            <a:avLst/>
          </a:prstGeom>
          <a:ln w="92075">
            <a:solidFill>
              <a:schemeClr val="accent5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2821F37-DE16-7BEE-D046-0EF14B112CBB}"/>
              </a:ext>
            </a:extLst>
          </p:cNvPr>
          <p:cNvCxnSpPr>
            <a:cxnSpLocks/>
          </p:cNvCxnSpPr>
          <p:nvPr/>
        </p:nvCxnSpPr>
        <p:spPr>
          <a:xfrm>
            <a:off x="5943600" y="5181263"/>
            <a:ext cx="914400" cy="0"/>
          </a:xfrm>
          <a:prstGeom prst="line">
            <a:avLst/>
          </a:prstGeom>
          <a:ln w="92075">
            <a:solidFill>
              <a:schemeClr val="accent5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raphic 26" descr="House with solid fill">
            <a:extLst>
              <a:ext uri="{FF2B5EF4-FFF2-40B4-BE49-F238E27FC236}">
                <a16:creationId xmlns:a16="http://schemas.microsoft.com/office/drawing/2014/main" id="{0ED51876-CAB8-8EC8-842C-77CCF84FF9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70844" y="714627"/>
            <a:ext cx="787405" cy="668864"/>
          </a:xfrm>
          <a:prstGeom prst="rect">
            <a:avLst/>
          </a:prstGeom>
        </p:spPr>
      </p:pic>
      <p:pic>
        <p:nvPicPr>
          <p:cNvPr id="29" name="Graphic 28" descr="City with solid fill">
            <a:extLst>
              <a:ext uri="{FF2B5EF4-FFF2-40B4-BE49-F238E27FC236}">
                <a16:creationId xmlns:a16="http://schemas.microsoft.com/office/drawing/2014/main" id="{CC007A5F-63AB-BE89-8C81-134EE4E29F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86692" y="2895346"/>
            <a:ext cx="1729828" cy="1729828"/>
          </a:xfrm>
          <a:prstGeom prst="rect">
            <a:avLst/>
          </a:prstGeom>
        </p:spPr>
      </p:pic>
      <p:pic>
        <p:nvPicPr>
          <p:cNvPr id="30" name="Graphic 29" descr="House with solid fill">
            <a:extLst>
              <a:ext uri="{FF2B5EF4-FFF2-40B4-BE49-F238E27FC236}">
                <a16:creationId xmlns:a16="http://schemas.microsoft.com/office/drawing/2014/main" id="{E7A9C7EC-62FF-18F3-9D0F-9A162CCA9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08504" y="731058"/>
            <a:ext cx="796174" cy="676313"/>
          </a:xfrm>
          <a:prstGeom prst="rect">
            <a:avLst/>
          </a:prstGeom>
        </p:spPr>
      </p:pic>
      <p:pic>
        <p:nvPicPr>
          <p:cNvPr id="31" name="Graphic 30" descr="House with solid fill">
            <a:extLst>
              <a:ext uri="{FF2B5EF4-FFF2-40B4-BE49-F238E27FC236}">
                <a16:creationId xmlns:a16="http://schemas.microsoft.com/office/drawing/2014/main" id="{6751A9E8-2FFE-7A78-942F-97199FADBD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19372" y="632945"/>
            <a:ext cx="534640" cy="765910"/>
          </a:xfrm>
          <a:prstGeom prst="rect">
            <a:avLst/>
          </a:prstGeom>
        </p:spPr>
      </p:pic>
      <p:pic>
        <p:nvPicPr>
          <p:cNvPr id="6" name="Graphic 5" descr="House with solid fill">
            <a:extLst>
              <a:ext uri="{FF2B5EF4-FFF2-40B4-BE49-F238E27FC236}">
                <a16:creationId xmlns:a16="http://schemas.microsoft.com/office/drawing/2014/main" id="{53A49D45-322B-EFA0-EC88-FEACC4AF3B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73256" y="596501"/>
            <a:ext cx="534640" cy="765910"/>
          </a:xfrm>
          <a:prstGeom prst="rect">
            <a:avLst/>
          </a:prstGeom>
        </p:spPr>
      </p:pic>
      <p:pic>
        <p:nvPicPr>
          <p:cNvPr id="13" name="Graphic 12" descr="House with solid fill">
            <a:extLst>
              <a:ext uri="{FF2B5EF4-FFF2-40B4-BE49-F238E27FC236}">
                <a16:creationId xmlns:a16="http://schemas.microsoft.com/office/drawing/2014/main" id="{19AE8D8E-B7AE-FBA5-496A-91FB160CC5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81398" y="646692"/>
            <a:ext cx="534640" cy="7659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3F3419-2F1E-2987-DA39-A339C8167BB0}"/>
              </a:ext>
            </a:extLst>
          </p:cNvPr>
          <p:cNvSpPr txBox="1"/>
          <p:nvPr/>
        </p:nvSpPr>
        <p:spPr>
          <a:xfrm>
            <a:off x="7434429" y="5743857"/>
            <a:ext cx="24602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+ CONDOMINIUM FEES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61AF84B-7653-9803-C651-02168FA5370A}"/>
              </a:ext>
            </a:extLst>
          </p:cNvPr>
          <p:cNvSpPr txBox="1">
            <a:spLocks/>
          </p:cNvSpPr>
          <p:nvPr/>
        </p:nvSpPr>
        <p:spPr>
          <a:xfrm rot="16200000">
            <a:off x="-2755575" y="2996783"/>
            <a:ext cx="6801853" cy="49174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WHO CAN AFFORD TO OWN IN THE CITY?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2131677-71DE-442A-96F9-03900CBF30C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14827" y="225579"/>
            <a:ext cx="1173276" cy="117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164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  <p:bldP spid="12" grpId="0"/>
      <p:bldP spid="4" grpId="0"/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6568" y="1796682"/>
            <a:ext cx="5794555" cy="365699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Can provide assistance towards the purchase of:</a:t>
            </a:r>
          </a:p>
          <a:p>
            <a:pPr marL="0" indent="0">
              <a:buNone/>
            </a:pPr>
            <a:endParaRPr lang="en-US" dirty="0"/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Affordable Set-aside Units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Resale Restricted Homeownership Units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Employee Homeownership Incentive Program (EHIP)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Programs are funded through a revolving loan funds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Current Asset Balance Sheet $20m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Annual Repayment income $500-600,000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9646" y="264591"/>
            <a:ext cx="6248400" cy="1661993"/>
          </a:xfrm>
        </p:spPr>
        <p:txBody>
          <a:bodyPr/>
          <a:lstStyle/>
          <a:p>
            <a:r>
              <a:rPr lang="en-US" dirty="0"/>
              <a:t>City of Alexandria Homeownership Resources </a:t>
            </a:r>
          </a:p>
        </p:txBody>
      </p:sp>
      <p:pic>
        <p:nvPicPr>
          <p:cNvPr id="2050" name="Picture 2" descr="\\sitsnocfile01\DeptFiles\Hou\DOCUMENT\PROJECTS\Housing Master Plan\DEVELOPING THE PLAN 2011\April 2012\Graphics for Plan\NSP House Closing\IMG_202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0"/>
          <a:stretch/>
        </p:blipFill>
        <p:spPr bwMode="auto">
          <a:xfrm>
            <a:off x="6788045" y="1095587"/>
            <a:ext cx="2518074" cy="404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F1B964-C775-D841-CB94-3050151CB194}"/>
              </a:ext>
            </a:extLst>
          </p:cNvPr>
          <p:cNvSpPr txBox="1"/>
          <p:nvPr/>
        </p:nvSpPr>
        <p:spPr>
          <a:xfrm>
            <a:off x="539646" y="5879381"/>
            <a:ext cx="838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hlinkClick r:id="rId3"/>
              </a:rPr>
              <a:t>https://www.alexandriava.gov/housing-services/homebuyer-resources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1DB78C-1BD3-4CA9-8876-B14366601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4498" y="264591"/>
            <a:ext cx="1176630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534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C99427B-A97E-40A3-B1FD-4557346C6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E4F93F-5DAC-4E83-A797-CFB793288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CF8FB2B-0834-4E69-81CF-5D187DC0C246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66CA57-CF78-46B2-8563-F98F1B946C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21"/>
          <a:stretch/>
        </p:blipFill>
        <p:spPr>
          <a:xfrm>
            <a:off x="1537122" y="1376314"/>
            <a:ext cx="7395210" cy="375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2758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89533" y="995597"/>
            <a:ext cx="8284469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73E87"/>
                </a:solidFill>
                <a:latin typeface="Arial" pitchFamily="34" charset="0"/>
                <a:cs typeface="Arial" pitchFamily="34" charset="0"/>
              </a:rPr>
              <a:t>Flexible Homeownership Assistance Program (FHAP)</a:t>
            </a:r>
          </a:p>
          <a:p>
            <a:endParaRPr lang="en-US" sz="2400" dirty="0">
              <a:solidFill>
                <a:srgbClr val="073E87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73E87"/>
                </a:solidFill>
                <a:latin typeface="Arial" pitchFamily="34" charset="0"/>
                <a:cs typeface="Arial" pitchFamily="34" charset="0"/>
              </a:rPr>
              <a:t>Provides a second trust loan of up to $50,000 in deferred payment, equity share, 0% interest financing. 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73E87"/>
                </a:solidFill>
                <a:latin typeface="Arial" pitchFamily="34" charset="0"/>
                <a:cs typeface="Arial" pitchFamily="34" charset="0"/>
              </a:rPr>
              <a:t>Currently based on interest rate hikes up to $75,000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73E87"/>
                </a:solidFill>
                <a:latin typeface="Arial" pitchFamily="34" charset="0"/>
                <a:cs typeface="Arial" pitchFamily="34" charset="0"/>
              </a:rPr>
              <a:t>HOME Income limits up to 80% of area median income ($113,840 for a family of 4)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73E87"/>
                </a:solidFill>
                <a:latin typeface="Arial" pitchFamily="34" charset="0"/>
                <a:cs typeface="Arial" pitchFamily="34" charset="0"/>
              </a:rPr>
              <a:t>Currently based on limited resources assistance may only be used to buy properties that Office of Housing markets for sale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EA74BB-9508-4A2D-B534-2A7E04EAD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4872" y="407282"/>
            <a:ext cx="1176630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233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515088" y="625016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DF49EE0-C840-4BBB-A8DF-E9D2197043BD}" type="slidenum">
              <a:rPr lang="en-US" smtClean="0">
                <a:solidFill>
                  <a:srgbClr val="073E87"/>
                </a:solidFill>
              </a:rPr>
              <a:pPr/>
              <a:t>21</a:t>
            </a:fld>
            <a:endParaRPr lang="en-US" dirty="0">
              <a:solidFill>
                <a:srgbClr val="073E87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4858341"/>
              </p:ext>
            </p:extLst>
          </p:nvPr>
        </p:nvGraphicFramePr>
        <p:xfrm>
          <a:off x="671222" y="3536148"/>
          <a:ext cx="8677656" cy="25217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02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16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35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8082"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u="none" strike="noStrike" kern="0" dirty="0"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Federal assistance limits</a:t>
                      </a:r>
                      <a:endParaRPr lang="en-US" sz="1800" b="1" u="dotted" kern="0" dirty="0">
                        <a:solidFill>
                          <a:srgbClr val="365F91"/>
                        </a:solidFill>
                        <a:effectLst/>
                        <a:latin typeface="Arial Black" panose="020B0A040201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164"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u="dotted" dirty="0">
                        <a:solidFill>
                          <a:srgbClr val="221E1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Tier 1 (HUD 80%)</a:t>
                      </a:r>
                      <a:endParaRPr lang="en-US" sz="1400" u="dotted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provides up to $50,000 in assistance</a:t>
                      </a:r>
                      <a:endParaRPr lang="en-US" sz="1400" u="dotted" dirty="0">
                        <a:solidFill>
                          <a:srgbClr val="221E1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82880" marR="18415" marT="0" marB="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Tier 2 (Mathematical 80%)</a:t>
                      </a:r>
                    </a:p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provides up to $40,000 in assistance</a:t>
                      </a:r>
                    </a:p>
                  </a:txBody>
                  <a:tcPr marL="182880" marR="1841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7463"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s-ES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person</a:t>
                      </a:r>
                      <a:endParaRPr lang="en-US" sz="900" u="dotted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es-ES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person</a:t>
                      </a:r>
                      <a:endParaRPr lang="en-US" sz="900" u="dotted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lang="es-ES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person</a:t>
                      </a:r>
                      <a:endParaRPr lang="en-US" sz="900" u="dotted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r>
                        <a:rPr lang="es-ES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person</a:t>
                      </a:r>
                      <a:endParaRPr lang="en-US" sz="900" u="dotted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</a:t>
                      </a:r>
                      <a:r>
                        <a:rPr lang="es-ES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person</a:t>
                      </a:r>
                      <a:endParaRPr lang="en-US" sz="900" u="dotted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</a:t>
                      </a:r>
                      <a:r>
                        <a:rPr lang="es-ES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person</a:t>
                      </a:r>
                      <a:endParaRPr lang="en-US" sz="900" u="dotted" dirty="0">
                        <a:solidFill>
                          <a:srgbClr val="221E1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82880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$63,000</a:t>
                      </a:r>
                      <a:endParaRPr lang="en-US" sz="900" u="dotted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$72,000</a:t>
                      </a:r>
                      <a:endParaRPr lang="en-US" sz="900" u="dotted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$81,000</a:t>
                      </a:r>
                      <a:endParaRPr lang="en-US" sz="900" u="dotted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$90,000</a:t>
                      </a:r>
                      <a:endParaRPr lang="en-US" sz="900" u="dotted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$97,200</a:t>
                      </a:r>
                      <a:endParaRPr lang="en-US" sz="900" u="dotted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$104,400</a:t>
                      </a:r>
                      <a:endParaRPr lang="en-US" sz="900" u="dotted" dirty="0">
                        <a:solidFill>
                          <a:srgbClr val="221E1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82880" marR="1841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$63,001 - $79,760</a:t>
                      </a:r>
                      <a:endParaRPr lang="en-US" sz="900" u="dotted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$72,001 - $91,120</a:t>
                      </a:r>
                      <a:endParaRPr lang="en-US" sz="900" u="dotted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$81,001 - 102,480</a:t>
                      </a:r>
                      <a:endParaRPr lang="en-US" sz="900" u="dotted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$90,001 - $113,840</a:t>
                      </a:r>
                      <a:endParaRPr lang="en-US" sz="900" u="dotted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$97,201 - $122,960</a:t>
                      </a:r>
                      <a:endParaRPr lang="en-US" sz="900" u="dotted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$104,401 - $132,080</a:t>
                      </a:r>
                      <a:endParaRPr lang="en-US" sz="900" u="dotted" dirty="0">
                        <a:solidFill>
                          <a:srgbClr val="221E1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82880" marR="1841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6D52DA-3EAA-607E-5031-D699452CB9BE}"/>
              </a:ext>
            </a:extLst>
          </p:cNvPr>
          <p:cNvSpPr txBox="1">
            <a:spLocks/>
          </p:cNvSpPr>
          <p:nvPr/>
        </p:nvSpPr>
        <p:spPr>
          <a:xfrm>
            <a:off x="1133588" y="1134038"/>
            <a:ext cx="8763000" cy="2209800"/>
          </a:xfrm>
          <a:prstGeom prst="rect">
            <a:avLst/>
          </a:prstGeom>
        </p:spPr>
        <p:txBody>
          <a:bodyPr wrap="square" lIns="0" tIns="0" rIns="0" bIns="0">
            <a:normAutofit fontScale="92500" lnSpcReduction="10000"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Must be a first-time homebuyer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Must live or work within the City of Alexandria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Have a gross annual income within current limits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Complete required homebuyer training and a counseling session</a:t>
            </a:r>
          </a:p>
          <a:p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6B752A08-1173-E26F-3D19-BBCE60546435}"/>
              </a:ext>
            </a:extLst>
          </p:cNvPr>
          <p:cNvSpPr txBox="1">
            <a:spLocks/>
          </p:cNvSpPr>
          <p:nvPr/>
        </p:nvSpPr>
        <p:spPr>
          <a:xfrm>
            <a:off x="1133588" y="148271"/>
            <a:ext cx="67056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r>
              <a:rPr lang="en-US" dirty="0"/>
              <a:t>FHAP Basic Eligibility Guidelines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E16D87-40D3-44A5-B348-5D697E6C2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1795" y="425270"/>
            <a:ext cx="1176630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83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58472" y="230432"/>
            <a:ext cx="6526158" cy="1119311"/>
          </a:xfrm>
          <a:prstGeom prst="rect">
            <a:avLst/>
          </a:prstGeom>
        </p:spPr>
        <p:txBody>
          <a:bodyPr vert="horz" wrap="square" lIns="0" tIns="11206" rIns="0" bIns="0" rtlCol="0" anchor="t">
            <a:spAutoFit/>
          </a:bodyPr>
          <a:lstStyle/>
          <a:p>
            <a:pPr marL="11206">
              <a:spcBef>
                <a:spcPts val="88"/>
              </a:spcBef>
              <a:tabLst>
                <a:tab pos="1371673" algn="l"/>
                <a:tab pos="3772101" algn="l"/>
              </a:tabLst>
            </a:pPr>
            <a:r>
              <a:rPr lang="en-US" spc="194" dirty="0"/>
              <a:t>Housing Alexandria </a:t>
            </a:r>
            <a:r>
              <a:rPr spc="247" dirty="0"/>
              <a:t>SEMINARY</a:t>
            </a:r>
            <a:r>
              <a:rPr lang="en-US" spc="247" dirty="0"/>
              <a:t> </a:t>
            </a:r>
            <a:r>
              <a:rPr spc="172" dirty="0"/>
              <a:t>ROAD</a:t>
            </a:r>
            <a:r>
              <a:rPr lang="en-US" spc="172" dirty="0"/>
              <a:t> PROJECT</a:t>
            </a:r>
            <a:endParaRPr spc="172" dirty="0"/>
          </a:p>
        </p:txBody>
      </p:sp>
      <p:sp>
        <p:nvSpPr>
          <p:cNvPr id="3" name="object 3"/>
          <p:cNvSpPr/>
          <p:nvPr/>
        </p:nvSpPr>
        <p:spPr>
          <a:xfrm>
            <a:off x="767624" y="1349743"/>
            <a:ext cx="7030571" cy="0"/>
          </a:xfrm>
          <a:custGeom>
            <a:avLst/>
            <a:gdLst/>
            <a:ahLst/>
            <a:cxnLst/>
            <a:rect l="l" t="t" r="r" b="b"/>
            <a:pathLst>
              <a:path w="7967980">
                <a:moveTo>
                  <a:pt x="0" y="0"/>
                </a:moveTo>
                <a:lnTo>
                  <a:pt x="7967471" y="0"/>
                </a:lnTo>
              </a:path>
            </a:pathLst>
          </a:custGeom>
          <a:ln w="22859">
            <a:solidFill>
              <a:srgbClr val="FFC6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040442" y="1501888"/>
            <a:ext cx="5181600" cy="3664993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219087" indent="-207880">
              <a:spcBef>
                <a:spcPts val="119"/>
              </a:spcBef>
              <a:buFont typeface="Arial"/>
              <a:buChar char="•"/>
              <a:tabLst>
                <a:tab pos="219087" algn="l"/>
                <a:tab pos="219647" algn="l"/>
              </a:tabLst>
            </a:pPr>
            <a:r>
              <a:rPr dirty="0">
                <a:latin typeface="Calibri"/>
                <a:cs typeface="Calibri"/>
              </a:rPr>
              <a:t>Condominium</a:t>
            </a:r>
            <a:r>
              <a:rPr spc="146" dirty="0">
                <a:latin typeface="Calibri"/>
                <a:cs typeface="Calibri"/>
              </a:rPr>
              <a:t> </a:t>
            </a:r>
            <a:r>
              <a:rPr spc="-9" dirty="0">
                <a:latin typeface="Calibri"/>
                <a:cs typeface="Calibri"/>
              </a:rPr>
              <a:t>Townhomes</a:t>
            </a:r>
            <a:endParaRPr dirty="0">
              <a:latin typeface="Calibri"/>
              <a:cs typeface="Calibri"/>
            </a:endParaRPr>
          </a:p>
          <a:p>
            <a:pPr marL="551359" lvl="1" indent="-207320">
              <a:spcBef>
                <a:spcPts val="31"/>
              </a:spcBef>
              <a:buFont typeface="Arial"/>
              <a:buChar char="•"/>
              <a:tabLst>
                <a:tab pos="551359" algn="l"/>
                <a:tab pos="551919" algn="l"/>
              </a:tabLst>
            </a:pPr>
            <a:r>
              <a:rPr dirty="0">
                <a:latin typeface="Calibri"/>
                <a:cs typeface="Calibri"/>
              </a:rPr>
              <a:t>31</a:t>
            </a:r>
            <a:r>
              <a:rPr spc="22" dirty="0">
                <a:latin typeface="Calibri"/>
                <a:cs typeface="Calibri"/>
              </a:rPr>
              <a:t> </a:t>
            </a:r>
            <a:r>
              <a:rPr spc="-9" dirty="0">
                <a:latin typeface="Calibri"/>
                <a:cs typeface="Calibri"/>
              </a:rPr>
              <a:t>units</a:t>
            </a:r>
            <a:endParaRPr dirty="0">
              <a:latin typeface="Calibri"/>
              <a:cs typeface="Calibri"/>
            </a:endParaRPr>
          </a:p>
          <a:p>
            <a:pPr marL="551359" lvl="1" indent="-207320">
              <a:spcBef>
                <a:spcPts val="44"/>
              </a:spcBef>
              <a:buFont typeface="Arial"/>
              <a:buChar char="•"/>
              <a:tabLst>
                <a:tab pos="551359" algn="l"/>
                <a:tab pos="551919" algn="l"/>
              </a:tabLst>
            </a:pPr>
            <a:r>
              <a:rPr dirty="0">
                <a:latin typeface="Calibri"/>
                <a:cs typeface="Calibri"/>
              </a:rPr>
              <a:t>2</a:t>
            </a:r>
            <a:r>
              <a:rPr spc="18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and</a:t>
            </a:r>
            <a:r>
              <a:rPr spc="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3</a:t>
            </a:r>
            <a:r>
              <a:rPr spc="31" dirty="0">
                <a:latin typeface="Calibri"/>
                <a:cs typeface="Calibri"/>
              </a:rPr>
              <a:t> </a:t>
            </a:r>
            <a:r>
              <a:rPr spc="-9" dirty="0">
                <a:latin typeface="Calibri"/>
                <a:cs typeface="Calibri"/>
              </a:rPr>
              <a:t>bedrooms</a:t>
            </a:r>
            <a:endParaRPr dirty="0">
              <a:latin typeface="Calibri"/>
              <a:cs typeface="Calibri"/>
            </a:endParaRPr>
          </a:p>
          <a:p>
            <a:pPr marL="551359" lvl="1" indent="-207320">
              <a:spcBef>
                <a:spcPts val="31"/>
              </a:spcBef>
              <a:buFont typeface="Arial"/>
              <a:buChar char="•"/>
              <a:tabLst>
                <a:tab pos="551359" algn="l"/>
                <a:tab pos="551919" algn="l"/>
              </a:tabLst>
            </a:pPr>
            <a:r>
              <a:rPr dirty="0">
                <a:latin typeface="Calibri"/>
                <a:cs typeface="Calibri"/>
              </a:rPr>
              <a:t>3</a:t>
            </a:r>
            <a:r>
              <a:rPr spc="18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levels</a:t>
            </a:r>
            <a:r>
              <a:rPr spc="31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with</a:t>
            </a:r>
            <a:r>
              <a:rPr spc="26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garage</a:t>
            </a:r>
            <a:r>
              <a:rPr spc="49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on</a:t>
            </a:r>
            <a:r>
              <a:rPr spc="26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bottom</a:t>
            </a:r>
            <a:r>
              <a:rPr spc="22" dirty="0">
                <a:latin typeface="Calibri"/>
                <a:cs typeface="Calibri"/>
              </a:rPr>
              <a:t> </a:t>
            </a:r>
            <a:r>
              <a:rPr spc="-18" dirty="0">
                <a:latin typeface="Calibri"/>
                <a:cs typeface="Calibri"/>
              </a:rPr>
              <a:t>floor</a:t>
            </a:r>
            <a:endParaRPr dirty="0">
              <a:latin typeface="Calibri"/>
              <a:cs typeface="Calibri"/>
            </a:endParaRPr>
          </a:p>
          <a:p>
            <a:pPr lvl="1">
              <a:spcBef>
                <a:spcPts val="49"/>
              </a:spcBef>
              <a:buFont typeface="Arial"/>
              <a:buChar char="•"/>
            </a:pPr>
            <a:endParaRPr dirty="0">
              <a:latin typeface="Calibri"/>
              <a:cs typeface="Calibri"/>
            </a:endParaRPr>
          </a:p>
          <a:p>
            <a:pPr marL="219087" indent="-207880">
              <a:buFont typeface="Arial"/>
              <a:buChar char="•"/>
              <a:tabLst>
                <a:tab pos="219087" algn="l"/>
                <a:tab pos="219647" algn="l"/>
              </a:tabLst>
            </a:pPr>
            <a:r>
              <a:rPr dirty="0">
                <a:latin typeface="Calibri"/>
                <a:cs typeface="Calibri"/>
              </a:rPr>
              <a:t>Condominium</a:t>
            </a:r>
            <a:r>
              <a:rPr spc="146" dirty="0">
                <a:latin typeface="Calibri"/>
                <a:cs typeface="Calibri"/>
              </a:rPr>
              <a:t> </a:t>
            </a:r>
            <a:r>
              <a:rPr spc="-18" dirty="0">
                <a:latin typeface="Calibri"/>
                <a:cs typeface="Calibri"/>
              </a:rPr>
              <a:t>Flats</a:t>
            </a:r>
            <a:endParaRPr dirty="0">
              <a:latin typeface="Calibri"/>
              <a:cs typeface="Calibri"/>
            </a:endParaRPr>
          </a:p>
          <a:p>
            <a:pPr marL="551359" lvl="1" indent="-207320">
              <a:spcBef>
                <a:spcPts val="44"/>
              </a:spcBef>
              <a:buFont typeface="Arial"/>
              <a:buChar char="•"/>
              <a:tabLst>
                <a:tab pos="551359" algn="l"/>
                <a:tab pos="551919" algn="l"/>
              </a:tabLst>
            </a:pPr>
            <a:r>
              <a:rPr dirty="0">
                <a:latin typeface="Calibri"/>
                <a:cs typeface="Calibri"/>
              </a:rPr>
              <a:t>5</a:t>
            </a:r>
            <a:r>
              <a:rPr spc="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ownership</a:t>
            </a:r>
            <a:r>
              <a:rPr spc="49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units</a:t>
            </a:r>
            <a:r>
              <a:rPr spc="49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(2</a:t>
            </a:r>
            <a:r>
              <a:rPr spc="40" dirty="0">
                <a:latin typeface="Calibri"/>
                <a:cs typeface="Calibri"/>
              </a:rPr>
              <a:t> </a:t>
            </a:r>
            <a:r>
              <a:rPr spc="-9" dirty="0">
                <a:latin typeface="Calibri"/>
                <a:cs typeface="Calibri"/>
              </a:rPr>
              <a:t>bedrooms)</a:t>
            </a:r>
            <a:endParaRPr dirty="0">
              <a:latin typeface="Calibri"/>
              <a:cs typeface="Calibri"/>
            </a:endParaRPr>
          </a:p>
          <a:p>
            <a:pPr marL="551359" marR="4483" lvl="1" indent="-207320">
              <a:lnSpc>
                <a:spcPts val="1579"/>
              </a:lnSpc>
              <a:spcBef>
                <a:spcPts val="44"/>
              </a:spcBef>
              <a:buFont typeface="Arial"/>
              <a:buChar char="•"/>
              <a:tabLst>
                <a:tab pos="551359" algn="l"/>
                <a:tab pos="551919" algn="l"/>
              </a:tabLst>
            </a:pPr>
            <a:r>
              <a:rPr dirty="0">
                <a:latin typeface="Calibri"/>
                <a:cs typeface="Calibri"/>
              </a:rPr>
              <a:t>3</a:t>
            </a:r>
            <a:r>
              <a:rPr spc="31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Sheltered</a:t>
            </a:r>
            <a:r>
              <a:rPr spc="44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Homes</a:t>
            </a:r>
            <a:r>
              <a:rPr spc="44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of</a:t>
            </a:r>
            <a:r>
              <a:rPr spc="53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Alexandria</a:t>
            </a:r>
            <a:r>
              <a:rPr spc="53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units</a:t>
            </a:r>
            <a:r>
              <a:rPr spc="57" dirty="0">
                <a:latin typeface="Calibri"/>
                <a:cs typeface="Calibri"/>
              </a:rPr>
              <a:t> </a:t>
            </a:r>
            <a:endParaRPr lang="en-US" spc="57" dirty="0">
              <a:latin typeface="Calibri"/>
              <a:cs typeface="Calibri"/>
            </a:endParaRPr>
          </a:p>
          <a:p>
            <a:pPr marL="344039" marR="4483" lvl="1">
              <a:lnSpc>
                <a:spcPts val="1579"/>
              </a:lnSpc>
              <a:spcBef>
                <a:spcPts val="44"/>
              </a:spcBef>
              <a:tabLst>
                <a:tab pos="551359" algn="l"/>
                <a:tab pos="551919" algn="l"/>
              </a:tabLst>
            </a:pPr>
            <a:r>
              <a:rPr lang="en-US" spc="57" dirty="0">
                <a:latin typeface="Calibri"/>
                <a:cs typeface="Calibri"/>
              </a:rPr>
              <a:t>	</a:t>
            </a:r>
            <a:r>
              <a:rPr spc="-22" dirty="0">
                <a:latin typeface="Calibri"/>
                <a:cs typeface="Calibri"/>
              </a:rPr>
              <a:t>(4 </a:t>
            </a:r>
            <a:r>
              <a:rPr spc="-9" dirty="0">
                <a:latin typeface="Calibri"/>
                <a:cs typeface="Calibri"/>
              </a:rPr>
              <a:t>bedrooms)</a:t>
            </a:r>
            <a:endParaRPr dirty="0">
              <a:latin typeface="Calibri"/>
              <a:cs typeface="Calibri"/>
            </a:endParaRPr>
          </a:p>
          <a:p>
            <a:pPr marL="551359" lvl="1" indent="-207320">
              <a:lnSpc>
                <a:spcPts val="1504"/>
              </a:lnSpc>
              <a:buFont typeface="Arial"/>
              <a:buChar char="•"/>
              <a:tabLst>
                <a:tab pos="551359" algn="l"/>
                <a:tab pos="551919" algn="l"/>
              </a:tabLst>
            </a:pPr>
            <a:r>
              <a:rPr dirty="0">
                <a:latin typeface="Calibri"/>
                <a:cs typeface="Calibri"/>
              </a:rPr>
              <a:t>3</a:t>
            </a:r>
            <a:r>
              <a:rPr spc="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stories</a:t>
            </a:r>
            <a:r>
              <a:rPr spc="18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with</a:t>
            </a:r>
            <a:r>
              <a:rPr spc="44" dirty="0">
                <a:latin typeface="Calibri"/>
                <a:cs typeface="Calibri"/>
              </a:rPr>
              <a:t> </a:t>
            </a:r>
            <a:r>
              <a:rPr spc="-9" dirty="0">
                <a:latin typeface="Calibri"/>
                <a:cs typeface="Calibri"/>
              </a:rPr>
              <a:t>elevator</a:t>
            </a:r>
            <a:endParaRPr dirty="0">
              <a:latin typeface="Calibri"/>
              <a:cs typeface="Calibri"/>
            </a:endParaRPr>
          </a:p>
          <a:p>
            <a:pPr lvl="1">
              <a:spcBef>
                <a:spcPts val="49"/>
              </a:spcBef>
              <a:buFont typeface="Arial"/>
              <a:buChar char="•"/>
            </a:pPr>
            <a:endParaRPr dirty="0">
              <a:latin typeface="Calibri"/>
              <a:cs typeface="Calibri"/>
            </a:endParaRPr>
          </a:p>
          <a:p>
            <a:pPr marL="219087" indent="-207880">
              <a:buFont typeface="Arial"/>
              <a:buChar char="•"/>
              <a:tabLst>
                <a:tab pos="219087" algn="l"/>
                <a:tab pos="219647" algn="l"/>
              </a:tabLst>
            </a:pPr>
            <a:r>
              <a:rPr dirty="0">
                <a:latin typeface="Calibri"/>
                <a:cs typeface="Calibri"/>
              </a:rPr>
              <a:t>Targeting</a:t>
            </a:r>
            <a:r>
              <a:rPr spc="4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Households</a:t>
            </a:r>
            <a:r>
              <a:rPr spc="44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at</a:t>
            </a:r>
            <a:r>
              <a:rPr spc="26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80%</a:t>
            </a:r>
            <a:r>
              <a:rPr spc="26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AMI</a:t>
            </a:r>
            <a:r>
              <a:rPr spc="26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and</a:t>
            </a:r>
            <a:r>
              <a:rPr spc="26" dirty="0">
                <a:latin typeface="Calibri"/>
                <a:cs typeface="Calibri"/>
              </a:rPr>
              <a:t> </a:t>
            </a:r>
            <a:r>
              <a:rPr spc="-9" dirty="0">
                <a:latin typeface="Calibri"/>
                <a:cs typeface="Calibri"/>
              </a:rPr>
              <a:t>below</a:t>
            </a:r>
            <a:endParaRPr dirty="0">
              <a:latin typeface="Calibri"/>
              <a:cs typeface="Calibri"/>
            </a:endParaRPr>
          </a:p>
          <a:p>
            <a:pPr marL="551359" indent="-207320">
              <a:spcBef>
                <a:spcPts val="44"/>
              </a:spcBef>
              <a:buFont typeface="Arial"/>
              <a:buChar char="•"/>
              <a:tabLst>
                <a:tab pos="551359" algn="l"/>
                <a:tab pos="551919" algn="l"/>
              </a:tabLst>
            </a:pPr>
            <a:r>
              <a:rPr dirty="0">
                <a:latin typeface="Calibri"/>
                <a:cs typeface="Calibri"/>
              </a:rPr>
              <a:t>$</a:t>
            </a:r>
            <a:r>
              <a:rPr lang="en-US" dirty="0">
                <a:latin typeface="Calibri"/>
                <a:cs typeface="Calibri"/>
              </a:rPr>
              <a:t>300</a:t>
            </a:r>
            <a:r>
              <a:rPr dirty="0">
                <a:latin typeface="Calibri"/>
                <a:cs typeface="Calibri"/>
              </a:rPr>
              <a:t>k-$</a:t>
            </a:r>
            <a:r>
              <a:rPr lang="en-US" dirty="0">
                <a:latin typeface="Calibri"/>
                <a:cs typeface="Calibri"/>
              </a:rPr>
              <a:t>400</a:t>
            </a:r>
            <a:r>
              <a:rPr dirty="0">
                <a:latin typeface="Calibri"/>
                <a:cs typeface="Calibri"/>
              </a:rPr>
              <a:t>k</a:t>
            </a:r>
            <a:r>
              <a:rPr spc="49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sales</a:t>
            </a:r>
            <a:r>
              <a:rPr spc="75" dirty="0">
                <a:latin typeface="Calibri"/>
                <a:cs typeface="Calibri"/>
              </a:rPr>
              <a:t> </a:t>
            </a:r>
            <a:r>
              <a:rPr spc="-18" dirty="0">
                <a:latin typeface="Calibri"/>
                <a:cs typeface="Calibri"/>
              </a:rPr>
              <a:t>price</a:t>
            </a:r>
            <a:endParaRPr lang="en-US" spc="-18" dirty="0">
              <a:latin typeface="Calibri"/>
              <a:cs typeface="Calibri"/>
            </a:endParaRPr>
          </a:p>
          <a:p>
            <a:pPr marL="551359" indent="-207320">
              <a:spcBef>
                <a:spcPts val="44"/>
              </a:spcBef>
              <a:buFont typeface="Arial"/>
              <a:buChar char="•"/>
              <a:tabLst>
                <a:tab pos="551359" algn="l"/>
                <a:tab pos="551919" algn="l"/>
              </a:tabLst>
            </a:pPr>
            <a:r>
              <a:rPr lang="en-US" spc="-18" dirty="0">
                <a:latin typeface="Calibri"/>
                <a:cs typeface="Calibri"/>
              </a:rPr>
              <a:t>HOME Funds for development  (CHDO)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8983" y="5503378"/>
            <a:ext cx="8875059" cy="41013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7624" y="1534094"/>
            <a:ext cx="3649290" cy="3679226"/>
          </a:xfrm>
          <a:prstGeom prst="rect">
            <a:avLst/>
          </a:prstGeom>
        </p:spPr>
      </p:pic>
      <p:pic>
        <p:nvPicPr>
          <p:cNvPr id="8" name="object 9">
            <a:extLst>
              <a:ext uri="{FF2B5EF4-FFF2-40B4-BE49-F238E27FC236}">
                <a16:creationId xmlns:a16="http://schemas.microsoft.com/office/drawing/2014/main" id="{C9ECA6B3-13C1-D572-AE7A-98D2359057B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28993" y="5323906"/>
            <a:ext cx="4185116" cy="1275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977436-D775-4A7B-8EA1-E5B52F1D9E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8894" y="325258"/>
            <a:ext cx="1176630" cy="117663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61194" y="540436"/>
            <a:ext cx="5783986" cy="565313"/>
          </a:xfrm>
          <a:prstGeom prst="rect">
            <a:avLst/>
          </a:prstGeom>
        </p:spPr>
        <p:txBody>
          <a:bodyPr vert="horz" wrap="square" lIns="0" tIns="11206" rIns="0" bIns="0" rtlCol="0" anchor="t">
            <a:spAutoFit/>
          </a:bodyPr>
          <a:lstStyle/>
          <a:p>
            <a:pPr marL="11206">
              <a:spcBef>
                <a:spcPts val="88"/>
              </a:spcBef>
              <a:tabLst>
                <a:tab pos="2977001" algn="l"/>
              </a:tabLst>
            </a:pPr>
            <a:r>
              <a:rPr spc="247" dirty="0"/>
              <a:t>RELOCATION</a:t>
            </a:r>
            <a:r>
              <a:rPr dirty="0"/>
              <a:t>	</a:t>
            </a:r>
            <a:r>
              <a:rPr spc="212" dirty="0"/>
              <a:t>PLAN</a:t>
            </a:r>
          </a:p>
        </p:txBody>
      </p:sp>
      <p:sp>
        <p:nvSpPr>
          <p:cNvPr id="3" name="object 3"/>
          <p:cNvSpPr/>
          <p:nvPr/>
        </p:nvSpPr>
        <p:spPr>
          <a:xfrm>
            <a:off x="669588" y="1315386"/>
            <a:ext cx="7030571" cy="0"/>
          </a:xfrm>
          <a:custGeom>
            <a:avLst/>
            <a:gdLst/>
            <a:ahLst/>
            <a:cxnLst/>
            <a:rect l="l" t="t" r="r" b="b"/>
            <a:pathLst>
              <a:path w="7967980">
                <a:moveTo>
                  <a:pt x="0" y="0"/>
                </a:moveTo>
                <a:lnTo>
                  <a:pt x="7967471" y="0"/>
                </a:lnTo>
              </a:path>
            </a:pathLst>
          </a:custGeom>
          <a:ln w="22859">
            <a:solidFill>
              <a:srgbClr val="FFC6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2175" y="5930914"/>
            <a:ext cx="8875059" cy="410134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061371" y="1497810"/>
            <a:ext cx="3024467" cy="1917887"/>
            <a:chOff x="1223010" y="2256282"/>
            <a:chExt cx="3427729" cy="217360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1392" y="2263140"/>
              <a:ext cx="3412235" cy="215798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226820" y="2260092"/>
              <a:ext cx="3420110" cy="2165985"/>
            </a:xfrm>
            <a:custGeom>
              <a:avLst/>
              <a:gdLst/>
              <a:ahLst/>
              <a:cxnLst/>
              <a:rect l="l" t="t" r="r" b="b"/>
              <a:pathLst>
                <a:path w="3420110" h="2165985">
                  <a:moveTo>
                    <a:pt x="0" y="0"/>
                  </a:moveTo>
                  <a:lnTo>
                    <a:pt x="3419855" y="0"/>
                  </a:lnTo>
                  <a:lnTo>
                    <a:pt x="3419855" y="2165604"/>
                  </a:lnTo>
                  <a:lnTo>
                    <a:pt x="0" y="2165604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CFCD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xfrm>
            <a:off x="4994481" y="1408594"/>
            <a:ext cx="4047004" cy="4429113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219087" indent="-207880">
              <a:spcBef>
                <a:spcPts val="119"/>
              </a:spcBef>
              <a:buFont typeface="Arial"/>
              <a:buChar char="•"/>
              <a:tabLst>
                <a:tab pos="219087" algn="l"/>
                <a:tab pos="219647" algn="l"/>
              </a:tabLst>
            </a:pPr>
            <a:r>
              <a:rPr dirty="0"/>
              <a:t>Existing</a:t>
            </a:r>
            <a:r>
              <a:rPr spc="26" dirty="0"/>
              <a:t> </a:t>
            </a:r>
            <a:r>
              <a:rPr dirty="0"/>
              <a:t>Residents</a:t>
            </a:r>
            <a:r>
              <a:rPr spc="40" dirty="0"/>
              <a:t> </a:t>
            </a:r>
            <a:r>
              <a:rPr dirty="0"/>
              <a:t>at</a:t>
            </a:r>
            <a:r>
              <a:rPr spc="53" dirty="0"/>
              <a:t> </a:t>
            </a:r>
            <a:r>
              <a:rPr dirty="0"/>
              <a:t>4547</a:t>
            </a:r>
            <a:r>
              <a:rPr spc="66" dirty="0"/>
              <a:t> </a:t>
            </a:r>
            <a:r>
              <a:rPr dirty="0"/>
              <a:t>Seminary</a:t>
            </a:r>
            <a:r>
              <a:rPr spc="57" dirty="0"/>
              <a:t> </a:t>
            </a:r>
            <a:r>
              <a:rPr spc="-18" dirty="0"/>
              <a:t>Road</a:t>
            </a:r>
          </a:p>
          <a:p>
            <a:pPr marL="551359" lvl="1" indent="-207320">
              <a:spcBef>
                <a:spcPts val="35"/>
              </a:spcBef>
              <a:buFont typeface="Arial"/>
              <a:buChar char="•"/>
              <a:tabLst>
                <a:tab pos="551359" algn="l"/>
                <a:tab pos="551919" algn="l"/>
              </a:tabLst>
            </a:pPr>
            <a:r>
              <a:rPr sz="1279" dirty="0">
                <a:latin typeface="Calibri"/>
                <a:cs typeface="Calibri"/>
              </a:rPr>
              <a:t>SHA</a:t>
            </a:r>
            <a:r>
              <a:rPr sz="1279" spc="49" dirty="0">
                <a:latin typeface="Calibri"/>
                <a:cs typeface="Calibri"/>
              </a:rPr>
              <a:t> </a:t>
            </a:r>
            <a:r>
              <a:rPr sz="1279" dirty="0">
                <a:latin typeface="Calibri"/>
                <a:cs typeface="Calibri"/>
              </a:rPr>
              <a:t>owned</a:t>
            </a:r>
            <a:r>
              <a:rPr sz="1279" spc="40" dirty="0">
                <a:latin typeface="Calibri"/>
                <a:cs typeface="Calibri"/>
              </a:rPr>
              <a:t> </a:t>
            </a:r>
            <a:r>
              <a:rPr sz="1279" dirty="0">
                <a:latin typeface="Calibri"/>
                <a:cs typeface="Calibri"/>
              </a:rPr>
              <a:t>group</a:t>
            </a:r>
            <a:r>
              <a:rPr sz="1279" spc="71" dirty="0">
                <a:latin typeface="Calibri"/>
                <a:cs typeface="Calibri"/>
              </a:rPr>
              <a:t> </a:t>
            </a:r>
            <a:r>
              <a:rPr sz="1279" spc="-18" dirty="0">
                <a:latin typeface="Calibri"/>
                <a:cs typeface="Calibri"/>
              </a:rPr>
              <a:t>home</a:t>
            </a:r>
            <a:endParaRPr sz="1279" dirty="0">
              <a:latin typeface="Calibri"/>
              <a:cs typeface="Calibri"/>
            </a:endParaRPr>
          </a:p>
          <a:p>
            <a:pPr marL="884752" lvl="2" indent="-209000">
              <a:spcBef>
                <a:spcPts val="40"/>
              </a:spcBef>
              <a:buFont typeface="Arial"/>
              <a:buChar char="•"/>
              <a:tabLst>
                <a:tab pos="884752" algn="l"/>
                <a:tab pos="885312" algn="l"/>
              </a:tabLst>
            </a:pPr>
            <a:r>
              <a:rPr sz="1279" dirty="0">
                <a:latin typeface="Calibri"/>
                <a:cs typeface="Calibri"/>
              </a:rPr>
              <a:t>6</a:t>
            </a:r>
            <a:r>
              <a:rPr sz="1279" spc="9" dirty="0">
                <a:latin typeface="Calibri"/>
                <a:cs typeface="Calibri"/>
              </a:rPr>
              <a:t> </a:t>
            </a:r>
            <a:r>
              <a:rPr sz="1279" spc="-9" dirty="0">
                <a:latin typeface="Calibri"/>
                <a:cs typeface="Calibri"/>
              </a:rPr>
              <a:t>residents</a:t>
            </a:r>
            <a:endParaRPr sz="1279" dirty="0">
              <a:latin typeface="Calibri"/>
              <a:cs typeface="Calibri"/>
            </a:endParaRPr>
          </a:p>
          <a:p>
            <a:pPr marL="884752" lvl="2" indent="-209000">
              <a:spcBef>
                <a:spcPts val="31"/>
              </a:spcBef>
              <a:buFont typeface="Arial"/>
              <a:buChar char="•"/>
              <a:tabLst>
                <a:tab pos="884752" algn="l"/>
                <a:tab pos="885312" algn="l"/>
              </a:tabLst>
            </a:pPr>
            <a:r>
              <a:rPr sz="1279" dirty="0">
                <a:latin typeface="Calibri"/>
                <a:cs typeface="Calibri"/>
              </a:rPr>
              <a:t>4</a:t>
            </a:r>
            <a:r>
              <a:rPr sz="1279" spc="26" dirty="0">
                <a:latin typeface="Calibri"/>
                <a:cs typeface="Calibri"/>
              </a:rPr>
              <a:t> </a:t>
            </a:r>
            <a:r>
              <a:rPr sz="1279" dirty="0">
                <a:latin typeface="Calibri"/>
                <a:cs typeface="Calibri"/>
              </a:rPr>
              <a:t>Bedroom</a:t>
            </a:r>
            <a:r>
              <a:rPr sz="1279" spc="49" dirty="0">
                <a:latin typeface="Calibri"/>
                <a:cs typeface="Calibri"/>
              </a:rPr>
              <a:t> </a:t>
            </a:r>
            <a:r>
              <a:rPr sz="1279" dirty="0">
                <a:latin typeface="Calibri"/>
                <a:cs typeface="Calibri"/>
              </a:rPr>
              <a:t>3.5</a:t>
            </a:r>
            <a:r>
              <a:rPr sz="1279" spc="31" dirty="0">
                <a:latin typeface="Calibri"/>
                <a:cs typeface="Calibri"/>
              </a:rPr>
              <a:t> </a:t>
            </a:r>
            <a:r>
              <a:rPr sz="1279" spc="-18" dirty="0">
                <a:latin typeface="Calibri"/>
                <a:cs typeface="Calibri"/>
              </a:rPr>
              <a:t>Bath</a:t>
            </a:r>
            <a:endParaRPr sz="1279" dirty="0">
              <a:latin typeface="Calibri"/>
              <a:cs typeface="Calibri"/>
            </a:endParaRPr>
          </a:p>
          <a:p>
            <a:pPr lvl="2">
              <a:spcBef>
                <a:spcPts val="49"/>
              </a:spcBef>
              <a:buFont typeface="Arial"/>
              <a:buChar char="•"/>
            </a:pPr>
            <a:endParaRPr sz="1279" dirty="0">
              <a:latin typeface="Calibri"/>
              <a:cs typeface="Calibri"/>
            </a:endParaRPr>
          </a:p>
          <a:p>
            <a:pPr marL="219087" indent="-207880">
              <a:buFont typeface="Arial"/>
              <a:buChar char="•"/>
              <a:tabLst>
                <a:tab pos="219087" algn="l"/>
                <a:tab pos="219647" algn="l"/>
              </a:tabLst>
            </a:pPr>
            <a:r>
              <a:rPr dirty="0"/>
              <a:t>Temporary</a:t>
            </a:r>
            <a:r>
              <a:rPr spc="13" dirty="0"/>
              <a:t> </a:t>
            </a:r>
            <a:r>
              <a:rPr dirty="0"/>
              <a:t>Relocation</a:t>
            </a:r>
            <a:r>
              <a:rPr spc="40" dirty="0"/>
              <a:t> </a:t>
            </a:r>
            <a:r>
              <a:rPr dirty="0"/>
              <a:t>During</a:t>
            </a:r>
            <a:r>
              <a:rPr spc="26" dirty="0"/>
              <a:t> </a:t>
            </a:r>
            <a:r>
              <a:rPr spc="-9" dirty="0"/>
              <a:t>Construction</a:t>
            </a:r>
          </a:p>
          <a:p>
            <a:pPr marL="551359" marR="314342" lvl="1" indent="-207320">
              <a:lnSpc>
                <a:spcPct val="102099"/>
              </a:lnSpc>
              <a:spcBef>
                <a:spcPts val="9"/>
              </a:spcBef>
              <a:buFont typeface="Arial"/>
              <a:buChar char="•"/>
              <a:tabLst>
                <a:tab pos="551359" algn="l"/>
                <a:tab pos="551919" algn="l"/>
              </a:tabLst>
            </a:pPr>
            <a:r>
              <a:rPr sz="1279" dirty="0">
                <a:latin typeface="Calibri"/>
                <a:cs typeface="Calibri"/>
              </a:rPr>
              <a:t>Tenants</a:t>
            </a:r>
            <a:r>
              <a:rPr sz="1279" spc="18" dirty="0">
                <a:latin typeface="Calibri"/>
                <a:cs typeface="Calibri"/>
              </a:rPr>
              <a:t> </a:t>
            </a:r>
            <a:r>
              <a:rPr sz="1279" dirty="0">
                <a:latin typeface="Calibri"/>
                <a:cs typeface="Calibri"/>
              </a:rPr>
              <a:t>will</a:t>
            </a:r>
            <a:r>
              <a:rPr sz="1279" spc="22" dirty="0">
                <a:latin typeface="Calibri"/>
                <a:cs typeface="Calibri"/>
              </a:rPr>
              <a:t> </a:t>
            </a:r>
            <a:r>
              <a:rPr sz="1279" dirty="0">
                <a:latin typeface="Calibri"/>
                <a:cs typeface="Calibri"/>
              </a:rPr>
              <a:t>continue</a:t>
            </a:r>
            <a:r>
              <a:rPr sz="1279" spc="35" dirty="0">
                <a:latin typeface="Calibri"/>
                <a:cs typeface="Calibri"/>
              </a:rPr>
              <a:t> </a:t>
            </a:r>
            <a:r>
              <a:rPr sz="1279" dirty="0">
                <a:latin typeface="Calibri"/>
                <a:cs typeface="Calibri"/>
              </a:rPr>
              <a:t>to</a:t>
            </a:r>
            <a:r>
              <a:rPr sz="1279" spc="9" dirty="0">
                <a:latin typeface="Calibri"/>
                <a:cs typeface="Calibri"/>
              </a:rPr>
              <a:t> </a:t>
            </a:r>
            <a:r>
              <a:rPr sz="1279" dirty="0">
                <a:latin typeface="Calibri"/>
                <a:cs typeface="Calibri"/>
              </a:rPr>
              <a:t>receive</a:t>
            </a:r>
            <a:r>
              <a:rPr sz="1279" spc="9" dirty="0">
                <a:latin typeface="Calibri"/>
                <a:cs typeface="Calibri"/>
              </a:rPr>
              <a:t> </a:t>
            </a:r>
            <a:r>
              <a:rPr sz="1279" spc="-9" dirty="0">
                <a:latin typeface="Calibri"/>
                <a:cs typeface="Calibri"/>
              </a:rPr>
              <a:t>services </a:t>
            </a:r>
            <a:r>
              <a:rPr sz="1279" dirty="0">
                <a:latin typeface="Calibri"/>
                <a:cs typeface="Calibri"/>
              </a:rPr>
              <a:t>through</a:t>
            </a:r>
            <a:r>
              <a:rPr sz="1279" spc="53" dirty="0">
                <a:latin typeface="Calibri"/>
                <a:cs typeface="Calibri"/>
              </a:rPr>
              <a:t> </a:t>
            </a:r>
            <a:r>
              <a:rPr sz="1279" spc="-18" dirty="0">
                <a:latin typeface="Calibri"/>
                <a:cs typeface="Calibri"/>
              </a:rPr>
              <a:t>DCHS</a:t>
            </a:r>
            <a:endParaRPr sz="1279" dirty="0">
              <a:latin typeface="Calibri"/>
              <a:cs typeface="Calibri"/>
            </a:endParaRPr>
          </a:p>
          <a:p>
            <a:pPr marL="551359" lvl="1" indent="-207320">
              <a:spcBef>
                <a:spcPts val="44"/>
              </a:spcBef>
              <a:buFont typeface="Arial"/>
              <a:buChar char="•"/>
              <a:tabLst>
                <a:tab pos="551359" algn="l"/>
                <a:tab pos="551919" algn="l"/>
              </a:tabLst>
            </a:pPr>
            <a:r>
              <a:rPr sz="1279" dirty="0">
                <a:latin typeface="Calibri"/>
                <a:cs typeface="Calibri"/>
              </a:rPr>
              <a:t>Costs</a:t>
            </a:r>
            <a:r>
              <a:rPr sz="1279" spc="22" dirty="0">
                <a:latin typeface="Calibri"/>
                <a:cs typeface="Calibri"/>
              </a:rPr>
              <a:t> </a:t>
            </a:r>
            <a:r>
              <a:rPr sz="1279" dirty="0">
                <a:latin typeface="Calibri"/>
                <a:cs typeface="Calibri"/>
              </a:rPr>
              <a:t>of</a:t>
            </a:r>
            <a:r>
              <a:rPr sz="1279" spc="35" dirty="0">
                <a:latin typeface="Calibri"/>
                <a:cs typeface="Calibri"/>
              </a:rPr>
              <a:t> </a:t>
            </a:r>
            <a:r>
              <a:rPr sz="1279" dirty="0">
                <a:latin typeface="Calibri"/>
                <a:cs typeface="Calibri"/>
              </a:rPr>
              <a:t>two</a:t>
            </a:r>
            <a:r>
              <a:rPr sz="1279" spc="26" dirty="0">
                <a:latin typeface="Calibri"/>
                <a:cs typeface="Calibri"/>
              </a:rPr>
              <a:t> </a:t>
            </a:r>
            <a:r>
              <a:rPr sz="1279" dirty="0">
                <a:latin typeface="Calibri"/>
                <a:cs typeface="Calibri"/>
              </a:rPr>
              <a:t>moves</a:t>
            </a:r>
            <a:r>
              <a:rPr sz="1279" spc="26" dirty="0">
                <a:latin typeface="Calibri"/>
                <a:cs typeface="Calibri"/>
              </a:rPr>
              <a:t> </a:t>
            </a:r>
            <a:r>
              <a:rPr sz="1279" dirty="0">
                <a:latin typeface="Calibri"/>
                <a:cs typeface="Calibri"/>
              </a:rPr>
              <a:t>will</a:t>
            </a:r>
            <a:r>
              <a:rPr sz="1279" spc="44" dirty="0">
                <a:latin typeface="Calibri"/>
                <a:cs typeface="Calibri"/>
              </a:rPr>
              <a:t> </a:t>
            </a:r>
            <a:r>
              <a:rPr sz="1279" dirty="0">
                <a:latin typeface="Calibri"/>
                <a:cs typeface="Calibri"/>
              </a:rPr>
              <a:t>be</a:t>
            </a:r>
            <a:r>
              <a:rPr sz="1279" spc="44" dirty="0">
                <a:latin typeface="Calibri"/>
                <a:cs typeface="Calibri"/>
              </a:rPr>
              <a:t> </a:t>
            </a:r>
            <a:r>
              <a:rPr sz="1279" spc="-9" dirty="0">
                <a:latin typeface="Calibri"/>
                <a:cs typeface="Calibri"/>
              </a:rPr>
              <a:t>covered</a:t>
            </a:r>
            <a:endParaRPr sz="1279" dirty="0">
              <a:latin typeface="Calibri"/>
              <a:cs typeface="Calibri"/>
            </a:endParaRPr>
          </a:p>
          <a:p>
            <a:pPr marL="551359" lvl="1" indent="-207320">
              <a:spcBef>
                <a:spcPts val="31"/>
              </a:spcBef>
              <a:buFont typeface="Arial"/>
              <a:buChar char="•"/>
              <a:tabLst>
                <a:tab pos="551359" algn="l"/>
                <a:tab pos="551919" algn="l"/>
              </a:tabLst>
            </a:pPr>
            <a:r>
              <a:rPr sz="1279" dirty="0">
                <a:latin typeface="Calibri"/>
                <a:cs typeface="Calibri"/>
              </a:rPr>
              <a:t>Tenants</a:t>
            </a:r>
            <a:r>
              <a:rPr sz="1279" spc="18" dirty="0">
                <a:latin typeface="Calibri"/>
                <a:cs typeface="Calibri"/>
              </a:rPr>
              <a:t> </a:t>
            </a:r>
            <a:r>
              <a:rPr sz="1279" dirty="0">
                <a:latin typeface="Calibri"/>
                <a:cs typeface="Calibri"/>
              </a:rPr>
              <a:t>to</a:t>
            </a:r>
            <a:r>
              <a:rPr sz="1279" spc="-9" dirty="0">
                <a:latin typeface="Calibri"/>
                <a:cs typeface="Calibri"/>
              </a:rPr>
              <a:t> </a:t>
            </a:r>
            <a:r>
              <a:rPr sz="1279" dirty="0">
                <a:latin typeface="Calibri"/>
                <a:cs typeface="Calibri"/>
              </a:rPr>
              <a:t>return</a:t>
            </a:r>
            <a:r>
              <a:rPr sz="1279" spc="13" dirty="0">
                <a:latin typeface="Calibri"/>
                <a:cs typeface="Calibri"/>
              </a:rPr>
              <a:t> </a:t>
            </a:r>
            <a:r>
              <a:rPr sz="1279" dirty="0">
                <a:latin typeface="Calibri"/>
                <a:cs typeface="Calibri"/>
              </a:rPr>
              <a:t>post- </a:t>
            </a:r>
            <a:r>
              <a:rPr sz="1279" spc="-9" dirty="0">
                <a:latin typeface="Calibri"/>
                <a:cs typeface="Calibri"/>
              </a:rPr>
              <a:t>construction</a:t>
            </a:r>
            <a:endParaRPr sz="1279" dirty="0">
              <a:latin typeface="Calibri"/>
              <a:cs typeface="Calibri"/>
            </a:endParaRPr>
          </a:p>
          <a:p>
            <a:pPr lvl="1">
              <a:spcBef>
                <a:spcPts val="49"/>
              </a:spcBef>
              <a:buFont typeface="Arial"/>
              <a:buChar char="•"/>
            </a:pPr>
            <a:endParaRPr sz="1279" dirty="0">
              <a:latin typeface="Calibri"/>
              <a:cs typeface="Calibri"/>
            </a:endParaRPr>
          </a:p>
          <a:p>
            <a:pPr marL="219087" indent="-207880">
              <a:buFont typeface="Arial"/>
              <a:buChar char="•"/>
              <a:tabLst>
                <a:tab pos="219087" algn="l"/>
                <a:tab pos="219647" algn="l"/>
              </a:tabLst>
            </a:pPr>
            <a:r>
              <a:rPr dirty="0"/>
              <a:t>Resident</a:t>
            </a:r>
            <a:r>
              <a:rPr spc="40" dirty="0"/>
              <a:t> </a:t>
            </a:r>
            <a:r>
              <a:rPr spc="-9" dirty="0"/>
              <a:t>Communication</a:t>
            </a:r>
          </a:p>
          <a:p>
            <a:pPr marL="551359" lvl="1" indent="-207320">
              <a:spcBef>
                <a:spcPts val="44"/>
              </a:spcBef>
              <a:buFont typeface="Arial"/>
              <a:buChar char="•"/>
              <a:tabLst>
                <a:tab pos="551359" algn="l"/>
                <a:tab pos="551919" algn="l"/>
              </a:tabLst>
            </a:pPr>
            <a:r>
              <a:rPr sz="1279" dirty="0">
                <a:latin typeface="Calibri"/>
                <a:cs typeface="Calibri"/>
              </a:rPr>
              <a:t>All</a:t>
            </a:r>
            <a:r>
              <a:rPr sz="1279" spc="40" dirty="0">
                <a:latin typeface="Calibri"/>
                <a:cs typeface="Calibri"/>
              </a:rPr>
              <a:t> </a:t>
            </a:r>
            <a:r>
              <a:rPr sz="1279" dirty="0">
                <a:latin typeface="Calibri"/>
                <a:cs typeface="Calibri"/>
              </a:rPr>
              <a:t>communication</a:t>
            </a:r>
            <a:r>
              <a:rPr sz="1279" spc="97" dirty="0">
                <a:latin typeface="Calibri"/>
                <a:cs typeface="Calibri"/>
              </a:rPr>
              <a:t> </a:t>
            </a:r>
            <a:r>
              <a:rPr sz="1279" dirty="0">
                <a:latin typeface="Calibri"/>
                <a:cs typeface="Calibri"/>
              </a:rPr>
              <a:t>through</a:t>
            </a:r>
            <a:r>
              <a:rPr sz="1279" spc="49" dirty="0">
                <a:latin typeface="Calibri"/>
                <a:cs typeface="Calibri"/>
              </a:rPr>
              <a:t> </a:t>
            </a:r>
            <a:r>
              <a:rPr sz="1279" dirty="0">
                <a:latin typeface="Calibri"/>
                <a:cs typeface="Calibri"/>
              </a:rPr>
              <a:t>tenant</a:t>
            </a:r>
            <a:r>
              <a:rPr sz="1279" spc="49" dirty="0">
                <a:latin typeface="Calibri"/>
                <a:cs typeface="Calibri"/>
              </a:rPr>
              <a:t> </a:t>
            </a:r>
            <a:r>
              <a:rPr sz="1279" spc="-9" dirty="0">
                <a:latin typeface="Calibri"/>
                <a:cs typeface="Calibri"/>
              </a:rPr>
              <a:t>guardians</a:t>
            </a:r>
            <a:endParaRPr sz="1279" dirty="0">
              <a:latin typeface="Calibri"/>
              <a:cs typeface="Calibri"/>
            </a:endParaRPr>
          </a:p>
          <a:p>
            <a:pPr marL="551359" lvl="1" indent="-207320">
              <a:spcBef>
                <a:spcPts val="31"/>
              </a:spcBef>
              <a:buFont typeface="Arial"/>
              <a:buChar char="•"/>
              <a:tabLst>
                <a:tab pos="551359" algn="l"/>
                <a:tab pos="551919" algn="l"/>
              </a:tabLst>
            </a:pPr>
            <a:r>
              <a:rPr sz="1279" dirty="0">
                <a:latin typeface="Calibri"/>
                <a:cs typeface="Calibri"/>
              </a:rPr>
              <a:t>Introductory</a:t>
            </a:r>
            <a:r>
              <a:rPr sz="1279" spc="40" dirty="0">
                <a:latin typeface="Calibri"/>
                <a:cs typeface="Calibri"/>
              </a:rPr>
              <a:t> </a:t>
            </a:r>
            <a:r>
              <a:rPr sz="1279" dirty="0">
                <a:latin typeface="Calibri"/>
                <a:cs typeface="Calibri"/>
              </a:rPr>
              <a:t>meeting</a:t>
            </a:r>
            <a:r>
              <a:rPr sz="1279" spc="71" dirty="0">
                <a:latin typeface="Calibri"/>
                <a:cs typeface="Calibri"/>
              </a:rPr>
              <a:t> </a:t>
            </a:r>
            <a:r>
              <a:rPr sz="1279" dirty="0">
                <a:latin typeface="Calibri"/>
                <a:cs typeface="Calibri"/>
              </a:rPr>
              <a:t>held</a:t>
            </a:r>
            <a:r>
              <a:rPr sz="1279" spc="49" dirty="0">
                <a:latin typeface="Calibri"/>
                <a:cs typeface="Calibri"/>
              </a:rPr>
              <a:t> </a:t>
            </a:r>
            <a:r>
              <a:rPr sz="1279" dirty="0">
                <a:latin typeface="Calibri"/>
                <a:cs typeface="Calibri"/>
              </a:rPr>
              <a:t>in</a:t>
            </a:r>
            <a:r>
              <a:rPr sz="1279" spc="66" dirty="0">
                <a:latin typeface="Calibri"/>
                <a:cs typeface="Calibri"/>
              </a:rPr>
              <a:t> </a:t>
            </a:r>
            <a:r>
              <a:rPr sz="1279" spc="-18" dirty="0">
                <a:latin typeface="Calibri"/>
                <a:cs typeface="Calibri"/>
              </a:rPr>
              <a:t>2020</a:t>
            </a:r>
            <a:endParaRPr sz="1279" dirty="0">
              <a:latin typeface="Calibri"/>
              <a:cs typeface="Calibri"/>
            </a:endParaRPr>
          </a:p>
          <a:p>
            <a:pPr marL="551359" lvl="1" indent="-207320">
              <a:spcBef>
                <a:spcPts val="40"/>
              </a:spcBef>
              <a:buFont typeface="Arial"/>
              <a:buChar char="•"/>
              <a:tabLst>
                <a:tab pos="551359" algn="l"/>
                <a:tab pos="551919" algn="l"/>
              </a:tabLst>
            </a:pPr>
            <a:r>
              <a:rPr sz="1279" dirty="0">
                <a:latin typeface="Calibri"/>
                <a:cs typeface="Calibri"/>
              </a:rPr>
              <a:t>DCHS</a:t>
            </a:r>
            <a:r>
              <a:rPr sz="1279" spc="49" dirty="0">
                <a:latin typeface="Calibri"/>
                <a:cs typeface="Calibri"/>
              </a:rPr>
              <a:t> </a:t>
            </a:r>
            <a:r>
              <a:rPr sz="1279" dirty="0">
                <a:latin typeface="Calibri"/>
                <a:cs typeface="Calibri"/>
              </a:rPr>
              <a:t>to</a:t>
            </a:r>
            <a:r>
              <a:rPr sz="1279" spc="40" dirty="0">
                <a:latin typeface="Calibri"/>
                <a:cs typeface="Calibri"/>
              </a:rPr>
              <a:t> </a:t>
            </a:r>
            <a:r>
              <a:rPr sz="1279" dirty="0">
                <a:latin typeface="Calibri"/>
                <a:cs typeface="Calibri"/>
              </a:rPr>
              <a:t>meet</a:t>
            </a:r>
            <a:r>
              <a:rPr sz="1279" spc="44" dirty="0">
                <a:latin typeface="Calibri"/>
                <a:cs typeface="Calibri"/>
              </a:rPr>
              <a:t> </a:t>
            </a:r>
            <a:r>
              <a:rPr sz="1279" dirty="0">
                <a:latin typeface="Calibri"/>
                <a:cs typeface="Calibri"/>
              </a:rPr>
              <a:t>with</a:t>
            </a:r>
            <a:r>
              <a:rPr sz="1279" spc="40" dirty="0">
                <a:latin typeface="Calibri"/>
                <a:cs typeface="Calibri"/>
              </a:rPr>
              <a:t> </a:t>
            </a:r>
            <a:r>
              <a:rPr sz="1279" dirty="0">
                <a:latin typeface="Calibri"/>
                <a:cs typeface="Calibri"/>
              </a:rPr>
              <a:t>guardians</a:t>
            </a:r>
            <a:r>
              <a:rPr sz="1279" spc="66" dirty="0">
                <a:latin typeface="Calibri"/>
                <a:cs typeface="Calibri"/>
              </a:rPr>
              <a:t> </a:t>
            </a:r>
            <a:r>
              <a:rPr sz="1279" dirty="0">
                <a:latin typeface="Calibri"/>
                <a:cs typeface="Calibri"/>
              </a:rPr>
              <a:t>Winter</a:t>
            </a:r>
            <a:r>
              <a:rPr sz="1279" spc="53" dirty="0">
                <a:latin typeface="Calibri"/>
                <a:cs typeface="Calibri"/>
              </a:rPr>
              <a:t> </a:t>
            </a:r>
            <a:r>
              <a:rPr sz="1279" spc="-18" dirty="0">
                <a:latin typeface="Calibri"/>
                <a:cs typeface="Calibri"/>
              </a:rPr>
              <a:t>2021</a:t>
            </a:r>
            <a:endParaRPr sz="1279" dirty="0">
              <a:latin typeface="Calibri"/>
              <a:cs typeface="Calibri"/>
            </a:endParaRPr>
          </a:p>
          <a:p>
            <a:pPr marL="551359" marR="215164" lvl="1" indent="-207320">
              <a:lnSpc>
                <a:spcPts val="1579"/>
              </a:lnSpc>
              <a:spcBef>
                <a:spcPts val="49"/>
              </a:spcBef>
              <a:buFont typeface="Arial"/>
              <a:buChar char="•"/>
              <a:tabLst>
                <a:tab pos="551359" algn="l"/>
                <a:tab pos="551919" algn="l"/>
              </a:tabLst>
            </a:pPr>
            <a:r>
              <a:rPr sz="1279" dirty="0">
                <a:latin typeface="Calibri"/>
                <a:cs typeface="Calibri"/>
              </a:rPr>
              <a:t>120</a:t>
            </a:r>
            <a:r>
              <a:rPr sz="1279" spc="18" dirty="0">
                <a:latin typeface="Calibri"/>
                <a:cs typeface="Calibri"/>
              </a:rPr>
              <a:t> </a:t>
            </a:r>
            <a:r>
              <a:rPr sz="1279" dirty="0">
                <a:latin typeface="Calibri"/>
                <a:cs typeface="Calibri"/>
              </a:rPr>
              <a:t>day</a:t>
            </a:r>
            <a:r>
              <a:rPr sz="1279" spc="31" dirty="0">
                <a:latin typeface="Calibri"/>
                <a:cs typeface="Calibri"/>
              </a:rPr>
              <a:t> </a:t>
            </a:r>
            <a:r>
              <a:rPr sz="1279" dirty="0">
                <a:latin typeface="Calibri"/>
                <a:cs typeface="Calibri"/>
              </a:rPr>
              <a:t>notice</a:t>
            </a:r>
            <a:r>
              <a:rPr sz="1279" spc="49" dirty="0">
                <a:latin typeface="Calibri"/>
                <a:cs typeface="Calibri"/>
              </a:rPr>
              <a:t> </a:t>
            </a:r>
            <a:r>
              <a:rPr sz="1279" dirty="0">
                <a:latin typeface="Calibri"/>
                <a:cs typeface="Calibri"/>
              </a:rPr>
              <a:t>to</a:t>
            </a:r>
            <a:r>
              <a:rPr sz="1279" spc="22" dirty="0">
                <a:latin typeface="Calibri"/>
                <a:cs typeface="Calibri"/>
              </a:rPr>
              <a:t> </a:t>
            </a:r>
            <a:r>
              <a:rPr sz="1279" dirty="0">
                <a:latin typeface="Calibri"/>
                <a:cs typeface="Calibri"/>
              </a:rPr>
              <a:t>vacate,</a:t>
            </a:r>
            <a:r>
              <a:rPr sz="1279" spc="22" dirty="0">
                <a:latin typeface="Calibri"/>
                <a:cs typeface="Calibri"/>
              </a:rPr>
              <a:t> </a:t>
            </a:r>
            <a:r>
              <a:rPr sz="1279" dirty="0">
                <a:latin typeface="Calibri"/>
                <a:cs typeface="Calibri"/>
              </a:rPr>
              <a:t>30</a:t>
            </a:r>
            <a:r>
              <a:rPr sz="1279" spc="18" dirty="0">
                <a:latin typeface="Calibri"/>
                <a:cs typeface="Calibri"/>
              </a:rPr>
              <a:t> </a:t>
            </a:r>
            <a:r>
              <a:rPr sz="1279" dirty="0">
                <a:latin typeface="Calibri"/>
                <a:cs typeface="Calibri"/>
              </a:rPr>
              <a:t>day</a:t>
            </a:r>
            <a:r>
              <a:rPr sz="1279" spc="49" dirty="0">
                <a:latin typeface="Calibri"/>
                <a:cs typeface="Calibri"/>
              </a:rPr>
              <a:t> </a:t>
            </a:r>
            <a:r>
              <a:rPr sz="1279" dirty="0">
                <a:latin typeface="Calibri"/>
                <a:cs typeface="Calibri"/>
              </a:rPr>
              <a:t>notice</a:t>
            </a:r>
            <a:r>
              <a:rPr sz="1279" spc="31" dirty="0">
                <a:latin typeface="Calibri"/>
                <a:cs typeface="Calibri"/>
              </a:rPr>
              <a:t> </a:t>
            </a:r>
            <a:r>
              <a:rPr sz="1279" spc="-22" dirty="0">
                <a:latin typeface="Calibri"/>
                <a:cs typeface="Calibri"/>
              </a:rPr>
              <a:t>of </a:t>
            </a:r>
            <a:r>
              <a:rPr sz="1279" dirty="0">
                <a:latin typeface="Calibri"/>
                <a:cs typeface="Calibri"/>
              </a:rPr>
              <a:t>temporary</a:t>
            </a:r>
            <a:r>
              <a:rPr sz="1279" spc="44" dirty="0">
                <a:latin typeface="Calibri"/>
                <a:cs typeface="Calibri"/>
              </a:rPr>
              <a:t> </a:t>
            </a:r>
            <a:r>
              <a:rPr sz="1279" dirty="0">
                <a:latin typeface="Calibri"/>
                <a:cs typeface="Calibri"/>
              </a:rPr>
              <a:t>relocation</a:t>
            </a:r>
            <a:r>
              <a:rPr sz="1279" spc="57" dirty="0">
                <a:latin typeface="Calibri"/>
                <a:cs typeface="Calibri"/>
              </a:rPr>
              <a:t> </a:t>
            </a:r>
            <a:r>
              <a:rPr sz="1279" spc="-9" dirty="0">
                <a:latin typeface="Calibri"/>
                <a:cs typeface="Calibri"/>
              </a:rPr>
              <a:t>address</a:t>
            </a:r>
            <a:endParaRPr sz="1279" dirty="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1047" y="3838337"/>
            <a:ext cx="4185116" cy="12759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D117D5-334A-45F6-9FEF-914A802938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9902" y="324542"/>
            <a:ext cx="1176630" cy="117663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2843" y="323989"/>
            <a:ext cx="4383851" cy="1415131"/>
          </a:xfrm>
          <a:prstGeom prst="rect">
            <a:avLst/>
          </a:prstGeom>
        </p:spPr>
        <p:txBody>
          <a:bodyPr vert="horz" wrap="square" lIns="0" tIns="67945" rIns="0" bIns="0" rtlCol="0" anchor="t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sz="3200" dirty="0"/>
              <a:t>THE</a:t>
            </a:r>
            <a:r>
              <a:rPr sz="3200" spc="-105" dirty="0"/>
              <a:t> </a:t>
            </a:r>
            <a:r>
              <a:rPr sz="3200" spc="-35" dirty="0"/>
              <a:t>BLOOM</a:t>
            </a:r>
            <a:r>
              <a:rPr sz="3200" spc="-145" dirty="0"/>
              <a:t> </a:t>
            </a:r>
            <a:r>
              <a:rPr sz="3200" spc="-50" dirty="0"/>
              <a:t>&amp; </a:t>
            </a:r>
            <a:r>
              <a:rPr sz="3200" spc="-20" dirty="0"/>
              <a:t>CARPENTER’S</a:t>
            </a:r>
            <a:r>
              <a:rPr sz="3200" spc="-130" dirty="0"/>
              <a:t> </a:t>
            </a:r>
            <a:r>
              <a:rPr sz="3200" spc="-60" dirty="0"/>
              <a:t>SHELTER </a:t>
            </a:r>
            <a:r>
              <a:rPr sz="3200" spc="-20" dirty="0"/>
              <a:t>AHDC</a:t>
            </a:r>
            <a:endParaRPr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9869678" y="6454585"/>
            <a:ext cx="889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dirty="0">
                <a:solidFill>
                  <a:srgbClr val="0E5671"/>
                </a:solidFill>
                <a:latin typeface="Century Gothic"/>
                <a:cs typeface="Century Gothic"/>
              </a:rPr>
              <a:t>5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8432" y="1835835"/>
            <a:ext cx="13735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spcBef>
                <a:spcPts val="100"/>
              </a:spcBef>
              <a:buClr>
                <a:srgbClr val="006FC0"/>
              </a:buClr>
              <a:buFont typeface="Arial"/>
              <a:buChar char="•"/>
              <a:tabLst>
                <a:tab pos="185420" algn="l"/>
              </a:tabLst>
            </a:pPr>
            <a:r>
              <a:rPr sz="1200" dirty="0">
                <a:solidFill>
                  <a:srgbClr val="0E5671"/>
                </a:solidFill>
                <a:latin typeface="Century Gothic"/>
                <a:cs typeface="Century Gothic"/>
              </a:rPr>
              <a:t>Opened</a:t>
            </a:r>
            <a:r>
              <a:rPr sz="1200" spc="-10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0E5671"/>
                </a:solidFill>
                <a:latin typeface="Century Gothic"/>
                <a:cs typeface="Century Gothic"/>
              </a:rPr>
              <a:t>in</a:t>
            </a:r>
            <a:r>
              <a:rPr sz="1200" spc="-5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200" spc="-20" dirty="0">
                <a:solidFill>
                  <a:srgbClr val="0E5671"/>
                </a:solidFill>
                <a:latin typeface="Century Gothic"/>
                <a:cs typeface="Century Gothic"/>
              </a:rPr>
              <a:t>2020</a:t>
            </a:r>
            <a:endParaRPr sz="1200" dirty="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0975" y="2155775"/>
            <a:ext cx="233680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7329" marR="5080" indent="-215265" algn="just">
              <a:spcBef>
                <a:spcPts val="100"/>
              </a:spcBef>
              <a:buClr>
                <a:srgbClr val="006FC0"/>
              </a:buClr>
              <a:buFont typeface="Arial"/>
              <a:buChar char="•"/>
              <a:tabLst>
                <a:tab pos="227965" algn="l"/>
              </a:tabLst>
            </a:pPr>
            <a:r>
              <a:rPr sz="1200" dirty="0">
                <a:solidFill>
                  <a:srgbClr val="0E5671"/>
                </a:solidFill>
                <a:latin typeface="Century Gothic"/>
                <a:cs typeface="Century Gothic"/>
              </a:rPr>
              <a:t>97</a:t>
            </a:r>
            <a:r>
              <a:rPr sz="1200" spc="-30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0E5671"/>
                </a:solidFill>
                <a:latin typeface="Century Gothic"/>
                <a:cs typeface="Century Gothic"/>
              </a:rPr>
              <a:t>apartments</a:t>
            </a:r>
            <a:r>
              <a:rPr sz="1200" spc="25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0E5671"/>
                </a:solidFill>
                <a:latin typeface="Century Gothic"/>
                <a:cs typeface="Century Gothic"/>
              </a:rPr>
              <a:t>affordable</a:t>
            </a:r>
            <a:r>
              <a:rPr sz="1200" spc="-25" dirty="0">
                <a:solidFill>
                  <a:srgbClr val="0E5671"/>
                </a:solidFill>
                <a:latin typeface="Century Gothic"/>
                <a:cs typeface="Century Gothic"/>
              </a:rPr>
              <a:t> at </a:t>
            </a:r>
            <a:r>
              <a:rPr sz="1200" spc="-10" dirty="0">
                <a:solidFill>
                  <a:srgbClr val="0E5671"/>
                </a:solidFill>
                <a:latin typeface="Century Gothic"/>
                <a:cs typeface="Century Gothic"/>
              </a:rPr>
              <a:t>30%-</a:t>
            </a:r>
            <a:r>
              <a:rPr sz="1200" dirty="0">
                <a:solidFill>
                  <a:srgbClr val="0E5671"/>
                </a:solidFill>
                <a:latin typeface="Century Gothic"/>
                <a:cs typeface="Century Gothic"/>
              </a:rPr>
              <a:t>60% </a:t>
            </a:r>
            <a:r>
              <a:rPr sz="1200" spc="-25" dirty="0">
                <a:solidFill>
                  <a:srgbClr val="0E5671"/>
                </a:solidFill>
                <a:latin typeface="Century Gothic"/>
                <a:cs typeface="Century Gothic"/>
              </a:rPr>
              <a:t>AMI</a:t>
            </a:r>
            <a:endParaRPr sz="1200" dirty="0">
              <a:latin typeface="Century Gothic"/>
              <a:cs typeface="Century Gothic"/>
            </a:endParaRPr>
          </a:p>
          <a:p>
            <a:pPr marL="227329" marR="276860" indent="-215265" algn="just">
              <a:buClr>
                <a:srgbClr val="006FC0"/>
              </a:buClr>
              <a:buFont typeface="Arial"/>
              <a:buChar char="•"/>
              <a:tabLst>
                <a:tab pos="227965" algn="l"/>
              </a:tabLst>
            </a:pPr>
            <a:r>
              <a:rPr sz="1200" dirty="0">
                <a:solidFill>
                  <a:srgbClr val="0E5671"/>
                </a:solidFill>
                <a:latin typeface="Century Gothic"/>
                <a:cs typeface="Century Gothic"/>
              </a:rPr>
              <a:t>Including</a:t>
            </a:r>
            <a:r>
              <a:rPr sz="1200" spc="-20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0E5671"/>
                </a:solidFill>
                <a:latin typeface="Century Gothic"/>
                <a:cs typeface="Century Gothic"/>
              </a:rPr>
              <a:t>10</a:t>
            </a:r>
            <a:r>
              <a:rPr sz="1200" spc="20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200" spc="-10" dirty="0">
                <a:solidFill>
                  <a:srgbClr val="0E5671"/>
                </a:solidFill>
                <a:latin typeface="Century Gothic"/>
                <a:cs typeface="Century Gothic"/>
              </a:rPr>
              <a:t>permanent </a:t>
            </a:r>
            <a:r>
              <a:rPr sz="1200" dirty="0">
                <a:solidFill>
                  <a:srgbClr val="0E5671"/>
                </a:solidFill>
                <a:latin typeface="Century Gothic"/>
                <a:cs typeface="Century Gothic"/>
              </a:rPr>
              <a:t>supportive</a:t>
            </a:r>
            <a:r>
              <a:rPr sz="1200" spc="-40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0E5671"/>
                </a:solidFill>
                <a:latin typeface="Century Gothic"/>
                <a:cs typeface="Century Gothic"/>
              </a:rPr>
              <a:t>units</a:t>
            </a:r>
            <a:r>
              <a:rPr sz="1200" spc="-10" dirty="0">
                <a:solidFill>
                  <a:srgbClr val="0E5671"/>
                </a:solidFill>
                <a:latin typeface="Century Gothic"/>
                <a:cs typeface="Century Gothic"/>
              </a:rPr>
              <a:t> (services </a:t>
            </a:r>
            <a:r>
              <a:rPr sz="1200" dirty="0">
                <a:solidFill>
                  <a:srgbClr val="0E5671"/>
                </a:solidFill>
                <a:latin typeface="Century Gothic"/>
                <a:cs typeface="Century Gothic"/>
              </a:rPr>
              <a:t>provided</a:t>
            </a:r>
            <a:r>
              <a:rPr sz="1200" spc="-10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0E5671"/>
                </a:solidFill>
                <a:latin typeface="Century Gothic"/>
                <a:cs typeface="Century Gothic"/>
              </a:rPr>
              <a:t>by</a:t>
            </a:r>
            <a:r>
              <a:rPr sz="1200" spc="-15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0E5671"/>
                </a:solidFill>
                <a:latin typeface="Century Gothic"/>
                <a:cs typeface="Century Gothic"/>
              </a:rPr>
              <a:t>shelter</a:t>
            </a:r>
            <a:r>
              <a:rPr sz="1200" spc="-20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200" spc="-10" dirty="0">
                <a:solidFill>
                  <a:srgbClr val="0E5671"/>
                </a:solidFill>
                <a:latin typeface="Century Gothic"/>
                <a:cs typeface="Century Gothic"/>
              </a:rPr>
              <a:t>staff)</a:t>
            </a:r>
            <a:endParaRPr sz="1200" dirty="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84197" y="3104869"/>
            <a:ext cx="1847214" cy="181610"/>
          </a:xfrm>
          <a:prstGeom prst="rect">
            <a:avLst/>
          </a:prstGeom>
          <a:solidFill>
            <a:srgbClr val="00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5"/>
              </a:lnSpc>
            </a:pPr>
            <a:r>
              <a:rPr sz="1200" dirty="0">
                <a:solidFill>
                  <a:srgbClr val="C55A11"/>
                </a:solidFill>
                <a:latin typeface="Century Gothic"/>
                <a:cs typeface="Century Gothic"/>
              </a:rPr>
              <a:t>Eight HOME</a:t>
            </a:r>
            <a:r>
              <a:rPr sz="1200" spc="-25" dirty="0">
                <a:solidFill>
                  <a:srgbClr val="C55A11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C55A11"/>
                </a:solidFill>
                <a:latin typeface="Century Gothic"/>
                <a:cs typeface="Century Gothic"/>
              </a:rPr>
              <a:t>Units</a:t>
            </a:r>
            <a:r>
              <a:rPr sz="1200" spc="25" dirty="0">
                <a:solidFill>
                  <a:srgbClr val="C55A11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C55A11"/>
                </a:solidFill>
                <a:latin typeface="Century Gothic"/>
                <a:cs typeface="Century Gothic"/>
              </a:rPr>
              <a:t>-</a:t>
            </a:r>
            <a:r>
              <a:rPr sz="1200" spc="-5" dirty="0">
                <a:solidFill>
                  <a:srgbClr val="C55A11"/>
                </a:solidFill>
                <a:latin typeface="Century Gothic"/>
                <a:cs typeface="Century Gothic"/>
              </a:rPr>
              <a:t> </a:t>
            </a:r>
            <a:r>
              <a:rPr sz="1200" spc="-20" dirty="0">
                <a:solidFill>
                  <a:srgbClr val="C55A11"/>
                </a:solidFill>
                <a:latin typeface="Century Gothic"/>
                <a:cs typeface="Century Gothic"/>
              </a:rPr>
              <a:t>CHDO</a:t>
            </a:r>
            <a:endParaRPr sz="1200" dirty="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7885" y="3066402"/>
            <a:ext cx="228282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srgbClr val="006FC0"/>
                </a:solidFill>
                <a:latin typeface="Arial"/>
                <a:cs typeface="Arial"/>
              </a:rPr>
              <a:t>•</a:t>
            </a:r>
            <a:endParaRPr sz="1200" dirty="0">
              <a:latin typeface="Arial"/>
              <a:cs typeface="Arial"/>
            </a:endParaRPr>
          </a:p>
          <a:p>
            <a:pPr marL="227329" indent="-215265">
              <a:buClr>
                <a:srgbClr val="006FC0"/>
              </a:buClr>
              <a:buFont typeface="Arial"/>
              <a:buChar char="•"/>
              <a:tabLst>
                <a:tab pos="227329" algn="l"/>
                <a:tab pos="227965" algn="l"/>
              </a:tabLst>
            </a:pPr>
            <a:r>
              <a:rPr sz="1200" dirty="0">
                <a:solidFill>
                  <a:srgbClr val="0E5671"/>
                </a:solidFill>
                <a:latin typeface="Century Gothic"/>
                <a:cs typeface="Century Gothic"/>
              </a:rPr>
              <a:t>Community</a:t>
            </a:r>
            <a:r>
              <a:rPr sz="1200" spc="-20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0E5671"/>
                </a:solidFill>
                <a:latin typeface="Century Gothic"/>
                <a:cs typeface="Century Gothic"/>
              </a:rPr>
              <a:t>Meeting</a:t>
            </a:r>
            <a:r>
              <a:rPr sz="1200" spc="-10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200" spc="-20" dirty="0">
                <a:solidFill>
                  <a:srgbClr val="0E5671"/>
                </a:solidFill>
                <a:latin typeface="Century Gothic"/>
                <a:cs typeface="Century Gothic"/>
              </a:rPr>
              <a:t>Space</a:t>
            </a:r>
            <a:endParaRPr sz="1200" dirty="0">
              <a:latin typeface="Century Gothic"/>
              <a:cs typeface="Century Gothic"/>
            </a:endParaRPr>
          </a:p>
          <a:p>
            <a:pPr marL="227329" indent="-215265">
              <a:buClr>
                <a:srgbClr val="006FC0"/>
              </a:buClr>
              <a:buFont typeface="Arial"/>
              <a:buChar char="•"/>
              <a:tabLst>
                <a:tab pos="227329" algn="l"/>
                <a:tab pos="227965" algn="l"/>
              </a:tabLst>
            </a:pPr>
            <a:r>
              <a:rPr sz="1200" dirty="0">
                <a:solidFill>
                  <a:srgbClr val="0E5671"/>
                </a:solidFill>
                <a:latin typeface="Century Gothic"/>
                <a:cs typeface="Century Gothic"/>
              </a:rPr>
              <a:t>Production</a:t>
            </a:r>
            <a:r>
              <a:rPr sz="1200" spc="-15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200" spc="-10" dirty="0">
                <a:solidFill>
                  <a:srgbClr val="0E5671"/>
                </a:solidFill>
                <a:latin typeface="Century Gothic"/>
                <a:cs typeface="Century Gothic"/>
              </a:rPr>
              <a:t>Garden</a:t>
            </a:r>
            <a:endParaRPr sz="1200" dirty="0">
              <a:latin typeface="Century Gothic"/>
              <a:cs typeface="Century Gothic"/>
            </a:endParaRPr>
          </a:p>
          <a:p>
            <a:pPr marL="227329" indent="-215265">
              <a:buClr>
                <a:srgbClr val="006FC0"/>
              </a:buClr>
              <a:buFont typeface="Arial"/>
              <a:buChar char="•"/>
              <a:tabLst>
                <a:tab pos="227329" algn="l"/>
                <a:tab pos="227965" algn="l"/>
              </a:tabLst>
            </a:pPr>
            <a:r>
              <a:rPr sz="1200" spc="-10" dirty="0">
                <a:solidFill>
                  <a:srgbClr val="0E5671"/>
                </a:solidFill>
                <a:latin typeface="Century Gothic"/>
                <a:cs typeface="Century Gothic"/>
              </a:rPr>
              <a:t>Playground</a:t>
            </a:r>
            <a:endParaRPr sz="1200" dirty="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00975" y="3951787"/>
            <a:ext cx="429259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050" b="1" spc="-55" dirty="0">
                <a:solidFill>
                  <a:srgbClr val="0E5671"/>
                </a:solidFill>
                <a:latin typeface="Century Gothic"/>
                <a:cs typeface="Century Gothic"/>
              </a:rPr>
              <a:t>TOOLS:</a:t>
            </a:r>
            <a:endParaRPr sz="105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6649" y="4188200"/>
            <a:ext cx="2518410" cy="849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7329" indent="-215265">
              <a:spcBef>
                <a:spcPts val="100"/>
              </a:spcBef>
              <a:buClr>
                <a:srgbClr val="006FC0"/>
              </a:buClr>
              <a:buFont typeface="Arial"/>
              <a:buChar char="•"/>
              <a:tabLst>
                <a:tab pos="227329" algn="l"/>
                <a:tab pos="227965" algn="l"/>
              </a:tabLst>
            </a:pPr>
            <a:r>
              <a:rPr sz="1050" b="1" spc="-10" dirty="0">
                <a:solidFill>
                  <a:srgbClr val="0E5671"/>
                </a:solidFill>
                <a:latin typeface="Century Gothic"/>
                <a:cs typeface="Century Gothic"/>
              </a:rPr>
              <a:t>ZONING</a:t>
            </a:r>
            <a:r>
              <a:rPr sz="1200" spc="-10" dirty="0">
                <a:solidFill>
                  <a:srgbClr val="0E5671"/>
                </a:solidFill>
                <a:latin typeface="Century Gothic"/>
                <a:cs typeface="Century Gothic"/>
              </a:rPr>
              <a:t>—</a:t>
            </a:r>
            <a:r>
              <a:rPr sz="1050" dirty="0">
                <a:solidFill>
                  <a:srgbClr val="0E5671"/>
                </a:solidFill>
                <a:latin typeface="Century Gothic"/>
                <a:cs typeface="Century Gothic"/>
              </a:rPr>
              <a:t>Bonus</a:t>
            </a:r>
            <a:r>
              <a:rPr sz="1050" spc="15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050" spc="-10" dirty="0">
                <a:solidFill>
                  <a:srgbClr val="0E5671"/>
                </a:solidFill>
                <a:latin typeface="Century Gothic"/>
                <a:cs typeface="Century Gothic"/>
              </a:rPr>
              <a:t>density</a:t>
            </a:r>
            <a:endParaRPr sz="1050" dirty="0">
              <a:latin typeface="Century Gothic"/>
              <a:cs typeface="Century Gothic"/>
            </a:endParaRPr>
          </a:p>
          <a:p>
            <a:pPr marL="227329" indent="-215265">
              <a:spcBef>
                <a:spcPts val="5"/>
              </a:spcBef>
              <a:buClr>
                <a:srgbClr val="006FC0"/>
              </a:buClr>
              <a:buFont typeface="Arial"/>
              <a:buChar char="•"/>
              <a:tabLst>
                <a:tab pos="227329" algn="l"/>
                <a:tab pos="227965" algn="l"/>
              </a:tabLst>
            </a:pPr>
            <a:r>
              <a:rPr sz="1050" b="1" dirty="0">
                <a:solidFill>
                  <a:srgbClr val="0E5671"/>
                </a:solidFill>
                <a:latin typeface="Century Gothic"/>
                <a:cs typeface="Century Gothic"/>
              </a:rPr>
              <a:t>PARTNERSHIP-</a:t>
            </a:r>
            <a:r>
              <a:rPr sz="1050" b="1" spc="-55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050" dirty="0">
                <a:solidFill>
                  <a:srgbClr val="0E5671"/>
                </a:solidFill>
                <a:latin typeface="Century Gothic"/>
                <a:cs typeface="Century Gothic"/>
              </a:rPr>
              <a:t>City</a:t>
            </a:r>
            <a:r>
              <a:rPr sz="1050" b="1" dirty="0">
                <a:solidFill>
                  <a:srgbClr val="0E5671"/>
                </a:solidFill>
                <a:latin typeface="Century Gothic"/>
                <a:cs typeface="Century Gothic"/>
              </a:rPr>
              <a:t>,</a:t>
            </a:r>
            <a:r>
              <a:rPr sz="1050" b="1" spc="-20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050" dirty="0">
                <a:solidFill>
                  <a:srgbClr val="0E5671"/>
                </a:solidFill>
                <a:latin typeface="Century Gothic"/>
                <a:cs typeface="Century Gothic"/>
              </a:rPr>
              <a:t>AHDC</a:t>
            </a:r>
            <a:r>
              <a:rPr sz="1050" spc="-35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050" spc="-25" dirty="0">
                <a:solidFill>
                  <a:srgbClr val="0E5671"/>
                </a:solidFill>
                <a:latin typeface="Century Gothic"/>
                <a:cs typeface="Century Gothic"/>
              </a:rPr>
              <a:t>and</a:t>
            </a:r>
            <a:endParaRPr sz="1050" dirty="0">
              <a:latin typeface="Century Gothic"/>
              <a:cs typeface="Century Gothic"/>
            </a:endParaRPr>
          </a:p>
          <a:p>
            <a:pPr marL="227329" marR="5080"/>
            <a:r>
              <a:rPr sz="1050" spc="-10" dirty="0">
                <a:solidFill>
                  <a:srgbClr val="0E5671"/>
                </a:solidFill>
                <a:latin typeface="Century Gothic"/>
                <a:cs typeface="Century Gothic"/>
              </a:rPr>
              <a:t>Carpenter</a:t>
            </a:r>
            <a:r>
              <a:rPr sz="1050" spc="-35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050" dirty="0">
                <a:solidFill>
                  <a:srgbClr val="0E5671"/>
                </a:solidFill>
                <a:latin typeface="Century Gothic"/>
                <a:cs typeface="Century Gothic"/>
              </a:rPr>
              <a:t>Shelter</a:t>
            </a:r>
            <a:r>
              <a:rPr sz="1050" spc="-5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050" dirty="0">
                <a:solidFill>
                  <a:srgbClr val="0E5671"/>
                </a:solidFill>
                <a:latin typeface="Century Gothic"/>
                <a:cs typeface="Century Gothic"/>
              </a:rPr>
              <a:t>working</a:t>
            </a:r>
            <a:r>
              <a:rPr sz="1050" spc="-30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050" spc="-10" dirty="0">
                <a:solidFill>
                  <a:srgbClr val="0E5671"/>
                </a:solidFill>
                <a:latin typeface="Century Gothic"/>
                <a:cs typeface="Century Gothic"/>
              </a:rPr>
              <a:t>together </a:t>
            </a:r>
            <a:r>
              <a:rPr sz="1050" dirty="0">
                <a:solidFill>
                  <a:srgbClr val="0E5671"/>
                </a:solidFill>
                <a:latin typeface="Century Gothic"/>
                <a:cs typeface="Century Gothic"/>
              </a:rPr>
              <a:t>to</a:t>
            </a:r>
            <a:r>
              <a:rPr sz="1050" spc="-20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050" dirty="0">
                <a:solidFill>
                  <a:srgbClr val="0E5671"/>
                </a:solidFill>
                <a:latin typeface="Century Gothic"/>
                <a:cs typeface="Century Gothic"/>
              </a:rPr>
              <a:t>build</a:t>
            </a:r>
            <a:r>
              <a:rPr sz="1050" spc="-25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050" dirty="0">
                <a:solidFill>
                  <a:srgbClr val="0E5671"/>
                </a:solidFill>
                <a:latin typeface="Century Gothic"/>
                <a:cs typeface="Century Gothic"/>
              </a:rPr>
              <a:t>a</a:t>
            </a:r>
            <a:r>
              <a:rPr sz="1050" spc="-25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050" dirty="0">
                <a:solidFill>
                  <a:srgbClr val="0E5671"/>
                </a:solidFill>
                <a:latin typeface="Century Gothic"/>
                <a:cs typeface="Century Gothic"/>
              </a:rPr>
              <a:t>new</a:t>
            </a:r>
            <a:r>
              <a:rPr sz="1050" spc="-25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050" dirty="0">
                <a:solidFill>
                  <a:srgbClr val="0E5671"/>
                </a:solidFill>
                <a:latin typeface="Century Gothic"/>
                <a:cs typeface="Century Gothic"/>
              </a:rPr>
              <a:t>shelter</a:t>
            </a:r>
            <a:r>
              <a:rPr sz="1050" spc="-30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050" dirty="0">
                <a:solidFill>
                  <a:srgbClr val="0E5671"/>
                </a:solidFill>
                <a:latin typeface="Century Gothic"/>
                <a:cs typeface="Century Gothic"/>
              </a:rPr>
              <a:t>plus</a:t>
            </a:r>
            <a:r>
              <a:rPr sz="1050" spc="-20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050" spc="-25" dirty="0">
                <a:solidFill>
                  <a:srgbClr val="0E5671"/>
                </a:solidFill>
                <a:latin typeface="Century Gothic"/>
                <a:cs typeface="Century Gothic"/>
              </a:rPr>
              <a:t>an </a:t>
            </a:r>
            <a:r>
              <a:rPr sz="1050" spc="-10" dirty="0">
                <a:solidFill>
                  <a:srgbClr val="0E5671"/>
                </a:solidFill>
                <a:latin typeface="Century Gothic"/>
                <a:cs typeface="Century Gothic"/>
              </a:rPr>
              <a:t>affordable</a:t>
            </a:r>
            <a:r>
              <a:rPr sz="1050" spc="-25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050" dirty="0">
                <a:solidFill>
                  <a:srgbClr val="0E5671"/>
                </a:solidFill>
                <a:latin typeface="Century Gothic"/>
                <a:cs typeface="Century Gothic"/>
              </a:rPr>
              <a:t>housing</a:t>
            </a:r>
            <a:r>
              <a:rPr sz="1050" spc="-5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050" spc="-10" dirty="0">
                <a:solidFill>
                  <a:srgbClr val="0E5671"/>
                </a:solidFill>
                <a:latin typeface="Century Gothic"/>
                <a:cs typeface="Century Gothic"/>
              </a:rPr>
              <a:t>building</a:t>
            </a:r>
            <a:endParaRPr sz="1050" dirty="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6649" y="5068945"/>
            <a:ext cx="2522855" cy="8267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7329" indent="-215265">
              <a:spcBef>
                <a:spcPts val="105"/>
              </a:spcBef>
              <a:buClr>
                <a:srgbClr val="006FC0"/>
              </a:buClr>
              <a:buFont typeface="Arial"/>
              <a:buChar char="•"/>
              <a:tabLst>
                <a:tab pos="227329" algn="l"/>
                <a:tab pos="227965" algn="l"/>
              </a:tabLst>
            </a:pPr>
            <a:r>
              <a:rPr sz="1050" b="1" dirty="0">
                <a:solidFill>
                  <a:srgbClr val="0E5671"/>
                </a:solidFill>
                <a:latin typeface="Century Gothic"/>
                <a:cs typeface="Century Gothic"/>
              </a:rPr>
              <a:t>MULTILAYER</a:t>
            </a:r>
            <a:r>
              <a:rPr sz="1050" b="1" spc="-45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050" b="1" dirty="0">
                <a:solidFill>
                  <a:srgbClr val="0E5671"/>
                </a:solidFill>
                <a:latin typeface="Century Gothic"/>
                <a:cs typeface="Century Gothic"/>
              </a:rPr>
              <a:t>FINANCING-</a:t>
            </a:r>
            <a:r>
              <a:rPr sz="1050" b="1" spc="-45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050" spc="-10" dirty="0">
                <a:solidFill>
                  <a:srgbClr val="0E5671"/>
                </a:solidFill>
                <a:latin typeface="Century Gothic"/>
                <a:cs typeface="Century Gothic"/>
              </a:rPr>
              <a:t>Federal</a:t>
            </a:r>
            <a:endParaRPr sz="1050" dirty="0">
              <a:latin typeface="Century Gothic"/>
              <a:cs typeface="Century Gothic"/>
            </a:endParaRPr>
          </a:p>
          <a:p>
            <a:pPr marL="227329" marR="5080"/>
            <a:r>
              <a:rPr sz="1050" dirty="0">
                <a:solidFill>
                  <a:srgbClr val="0E5671"/>
                </a:solidFill>
                <a:latin typeface="Century Gothic"/>
                <a:cs typeface="Century Gothic"/>
              </a:rPr>
              <a:t>Housing</a:t>
            </a:r>
            <a:r>
              <a:rPr sz="1050" spc="-60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050" dirty="0">
                <a:solidFill>
                  <a:srgbClr val="0E5671"/>
                </a:solidFill>
                <a:latin typeface="Century Gothic"/>
                <a:cs typeface="Century Gothic"/>
              </a:rPr>
              <a:t>Trust</a:t>
            </a:r>
            <a:r>
              <a:rPr sz="1050" spc="-35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050" dirty="0">
                <a:solidFill>
                  <a:srgbClr val="0E5671"/>
                </a:solidFill>
                <a:latin typeface="Century Gothic"/>
                <a:cs typeface="Century Gothic"/>
              </a:rPr>
              <a:t>Fund</a:t>
            </a:r>
            <a:r>
              <a:rPr sz="1050" spc="-35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050" dirty="0">
                <a:solidFill>
                  <a:srgbClr val="0E5671"/>
                </a:solidFill>
                <a:latin typeface="Century Gothic"/>
                <a:cs typeface="Century Gothic"/>
              </a:rPr>
              <a:t>(HTF),</a:t>
            </a:r>
            <a:r>
              <a:rPr sz="1050" spc="-20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050" dirty="0">
                <a:solidFill>
                  <a:srgbClr val="0E5671"/>
                </a:solidFill>
                <a:latin typeface="Century Gothic"/>
                <a:cs typeface="Century Gothic"/>
              </a:rPr>
              <a:t>State</a:t>
            </a:r>
            <a:r>
              <a:rPr sz="1050" spc="-30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050" spc="-20" dirty="0">
                <a:solidFill>
                  <a:srgbClr val="0E5671"/>
                </a:solidFill>
                <a:latin typeface="Century Gothic"/>
                <a:cs typeface="Century Gothic"/>
              </a:rPr>
              <a:t>HTF, </a:t>
            </a:r>
            <a:r>
              <a:rPr sz="1050" dirty="0">
                <a:solidFill>
                  <a:srgbClr val="0E5671"/>
                </a:solidFill>
                <a:latin typeface="Century Gothic"/>
                <a:cs typeface="Century Gothic"/>
              </a:rPr>
              <a:t>City</a:t>
            </a:r>
            <a:r>
              <a:rPr sz="1050" spc="-35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050" dirty="0">
                <a:solidFill>
                  <a:srgbClr val="0E5671"/>
                </a:solidFill>
                <a:latin typeface="Century Gothic"/>
                <a:cs typeface="Century Gothic"/>
              </a:rPr>
              <a:t>HTF,</a:t>
            </a:r>
            <a:r>
              <a:rPr sz="1050" spc="-30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050" dirty="0">
                <a:solidFill>
                  <a:srgbClr val="0E5671"/>
                </a:solidFill>
                <a:latin typeface="Century Gothic"/>
                <a:cs typeface="Century Gothic"/>
              </a:rPr>
              <a:t>Virginia</a:t>
            </a:r>
            <a:r>
              <a:rPr sz="1050" spc="-45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050" dirty="0">
                <a:solidFill>
                  <a:srgbClr val="0E5671"/>
                </a:solidFill>
                <a:latin typeface="Century Gothic"/>
                <a:cs typeface="Century Gothic"/>
              </a:rPr>
              <a:t>Housing</a:t>
            </a:r>
            <a:r>
              <a:rPr sz="1050" spc="-30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050" dirty="0">
                <a:solidFill>
                  <a:srgbClr val="0E5671"/>
                </a:solidFill>
                <a:latin typeface="Century Gothic"/>
                <a:cs typeface="Century Gothic"/>
              </a:rPr>
              <a:t>LIHTC</a:t>
            </a:r>
            <a:r>
              <a:rPr sz="1050" spc="-60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050" spc="-25" dirty="0">
                <a:solidFill>
                  <a:srgbClr val="0E5671"/>
                </a:solidFill>
                <a:latin typeface="Century Gothic"/>
                <a:cs typeface="Century Gothic"/>
              </a:rPr>
              <a:t>and </a:t>
            </a:r>
            <a:r>
              <a:rPr sz="1050" dirty="0">
                <a:solidFill>
                  <a:srgbClr val="0E5671"/>
                </a:solidFill>
                <a:latin typeface="Century Gothic"/>
                <a:cs typeface="Century Gothic"/>
              </a:rPr>
              <a:t>debt</a:t>
            </a:r>
            <a:r>
              <a:rPr sz="1050" spc="-15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050" spc="-10" dirty="0">
                <a:solidFill>
                  <a:srgbClr val="0E5671"/>
                </a:solidFill>
                <a:latin typeface="Century Gothic"/>
                <a:cs typeface="Century Gothic"/>
              </a:rPr>
              <a:t>financing,</a:t>
            </a:r>
            <a:r>
              <a:rPr sz="1050" spc="-40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050" dirty="0">
                <a:solidFill>
                  <a:srgbClr val="0E5671"/>
                </a:solidFill>
                <a:latin typeface="Century Gothic"/>
                <a:cs typeface="Century Gothic"/>
              </a:rPr>
              <a:t>HOME</a:t>
            </a:r>
            <a:r>
              <a:rPr sz="1050" spc="-25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050" dirty="0">
                <a:solidFill>
                  <a:srgbClr val="0E5671"/>
                </a:solidFill>
                <a:latin typeface="Century Gothic"/>
                <a:cs typeface="Century Gothic"/>
              </a:rPr>
              <a:t>Funds,</a:t>
            </a:r>
            <a:r>
              <a:rPr sz="1050" spc="-5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050" spc="-20" dirty="0">
                <a:solidFill>
                  <a:srgbClr val="0E5671"/>
                </a:solidFill>
                <a:latin typeface="Century Gothic"/>
                <a:cs typeface="Century Gothic"/>
              </a:rPr>
              <a:t>City </a:t>
            </a:r>
            <a:r>
              <a:rPr sz="1050" spc="-10" dirty="0">
                <a:solidFill>
                  <a:srgbClr val="0E5671"/>
                </a:solidFill>
                <a:latin typeface="Century Gothic"/>
                <a:cs typeface="Century Gothic"/>
              </a:rPr>
              <a:t>Funds</a:t>
            </a:r>
            <a:endParaRPr sz="1050" dirty="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86740" y="2762308"/>
            <a:ext cx="1494155" cy="2212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350" b="1" spc="-75" dirty="0">
                <a:solidFill>
                  <a:srgbClr val="335B74"/>
                </a:solidFill>
                <a:latin typeface="Century Gothic"/>
                <a:cs typeface="Century Gothic"/>
              </a:rPr>
              <a:t>FINANCIAL</a:t>
            </a:r>
            <a:r>
              <a:rPr sz="1350" b="1" spc="-125" dirty="0">
                <a:solidFill>
                  <a:srgbClr val="335B74"/>
                </a:solidFill>
                <a:latin typeface="Century Gothic"/>
                <a:cs typeface="Century Gothic"/>
              </a:rPr>
              <a:t> </a:t>
            </a:r>
            <a:r>
              <a:rPr sz="1350" b="1" spc="-55" dirty="0">
                <a:solidFill>
                  <a:srgbClr val="335B74"/>
                </a:solidFill>
                <a:latin typeface="Century Gothic"/>
                <a:cs typeface="Century Gothic"/>
              </a:rPr>
              <a:t>PROFILE:</a:t>
            </a:r>
            <a:endParaRPr sz="1350" dirty="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28195" y="3006712"/>
            <a:ext cx="613410" cy="129349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>
              <a:spcBef>
                <a:spcPts val="290"/>
              </a:spcBef>
            </a:pPr>
            <a:r>
              <a:rPr sz="1350" b="1" spc="-10" dirty="0">
                <a:solidFill>
                  <a:srgbClr val="0E5671"/>
                </a:solidFill>
                <a:latin typeface="Century Gothic"/>
                <a:cs typeface="Century Gothic"/>
              </a:rPr>
              <a:t>$22.6M</a:t>
            </a:r>
            <a:endParaRPr sz="1350" dirty="0">
              <a:latin typeface="Century Gothic"/>
              <a:cs typeface="Century Gothic"/>
            </a:endParaRPr>
          </a:p>
          <a:p>
            <a:pPr marL="12700">
              <a:spcBef>
                <a:spcPts val="190"/>
              </a:spcBef>
            </a:pPr>
            <a:r>
              <a:rPr sz="1350" b="1" spc="-10" dirty="0">
                <a:solidFill>
                  <a:srgbClr val="0E5671"/>
                </a:solidFill>
                <a:latin typeface="Century Gothic"/>
                <a:cs typeface="Century Gothic"/>
              </a:rPr>
              <a:t>$10.3M</a:t>
            </a:r>
            <a:endParaRPr sz="1350" dirty="0">
              <a:latin typeface="Century Gothic"/>
              <a:cs typeface="Century Gothic"/>
            </a:endParaRPr>
          </a:p>
          <a:p>
            <a:pPr marL="12700">
              <a:spcBef>
                <a:spcPts val="204"/>
              </a:spcBef>
            </a:pPr>
            <a:r>
              <a:rPr sz="1350" b="1" spc="-10" dirty="0">
                <a:solidFill>
                  <a:srgbClr val="0E5671"/>
                </a:solidFill>
                <a:latin typeface="Century Gothic"/>
                <a:cs typeface="Century Gothic"/>
              </a:rPr>
              <a:t>$1.5M</a:t>
            </a:r>
            <a:endParaRPr sz="1350" dirty="0">
              <a:latin typeface="Century Gothic"/>
              <a:cs typeface="Century Gothic"/>
            </a:endParaRPr>
          </a:p>
          <a:p>
            <a:pPr marL="12700">
              <a:spcBef>
                <a:spcPts val="204"/>
              </a:spcBef>
            </a:pPr>
            <a:r>
              <a:rPr sz="1350" b="1" spc="-10" dirty="0">
                <a:solidFill>
                  <a:srgbClr val="0E5671"/>
                </a:solidFill>
                <a:latin typeface="Century Gothic"/>
                <a:cs typeface="Century Gothic"/>
              </a:rPr>
              <a:t>$1.6M</a:t>
            </a:r>
            <a:endParaRPr sz="1350" dirty="0">
              <a:latin typeface="Century Gothic"/>
              <a:cs typeface="Century Gothic"/>
            </a:endParaRPr>
          </a:p>
          <a:p>
            <a:pPr marL="12700">
              <a:spcBef>
                <a:spcPts val="1090"/>
              </a:spcBef>
            </a:pPr>
            <a:r>
              <a:rPr sz="1350" b="1" spc="-10" dirty="0">
                <a:solidFill>
                  <a:srgbClr val="0E5671"/>
                </a:solidFill>
                <a:latin typeface="Century Gothic"/>
                <a:cs typeface="Century Gothic"/>
              </a:rPr>
              <a:t>$9.9M</a:t>
            </a:r>
            <a:endParaRPr sz="1350" dirty="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26196" y="3004914"/>
            <a:ext cx="2409825" cy="1457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81000">
              <a:lnSpc>
                <a:spcPct val="111800"/>
              </a:lnSpc>
              <a:spcBef>
                <a:spcPts val="100"/>
              </a:spcBef>
            </a:pPr>
            <a:r>
              <a:rPr sz="1350" dirty="0">
                <a:solidFill>
                  <a:srgbClr val="0E5671"/>
                </a:solidFill>
                <a:latin typeface="Century Gothic"/>
                <a:cs typeface="Century Gothic"/>
              </a:rPr>
              <a:t>Tax</a:t>
            </a:r>
            <a:r>
              <a:rPr sz="1350" spc="-15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350" dirty="0">
                <a:solidFill>
                  <a:srgbClr val="0E5671"/>
                </a:solidFill>
                <a:latin typeface="Century Gothic"/>
                <a:cs typeface="Century Gothic"/>
              </a:rPr>
              <a:t>Credit</a:t>
            </a:r>
            <a:r>
              <a:rPr sz="1350" spc="-35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350" dirty="0">
                <a:solidFill>
                  <a:srgbClr val="0E5671"/>
                </a:solidFill>
                <a:latin typeface="Century Gothic"/>
                <a:cs typeface="Century Gothic"/>
              </a:rPr>
              <a:t>(LIHTC)</a:t>
            </a:r>
            <a:r>
              <a:rPr sz="1350" spc="-25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350" spc="-10" dirty="0">
                <a:solidFill>
                  <a:srgbClr val="0E5671"/>
                </a:solidFill>
                <a:latin typeface="Century Gothic"/>
                <a:cs typeface="Century Gothic"/>
              </a:rPr>
              <a:t>Equity </a:t>
            </a:r>
            <a:r>
              <a:rPr sz="1350" dirty="0">
                <a:solidFill>
                  <a:srgbClr val="0E5671"/>
                </a:solidFill>
                <a:latin typeface="Century Gothic"/>
                <a:cs typeface="Century Gothic"/>
              </a:rPr>
              <a:t>Private</a:t>
            </a:r>
            <a:r>
              <a:rPr sz="1350" spc="-40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350" spc="-20" dirty="0">
                <a:solidFill>
                  <a:srgbClr val="0E5671"/>
                </a:solidFill>
                <a:latin typeface="Century Gothic"/>
                <a:cs typeface="Century Gothic"/>
              </a:rPr>
              <a:t>Debt</a:t>
            </a:r>
            <a:endParaRPr sz="1350" dirty="0">
              <a:latin typeface="Century Gothic"/>
              <a:cs typeface="Century Gothic"/>
            </a:endParaRPr>
          </a:p>
          <a:p>
            <a:pPr marL="12700" marR="5080">
              <a:lnSpc>
                <a:spcPct val="112599"/>
              </a:lnSpc>
            </a:pPr>
            <a:r>
              <a:rPr sz="1350" dirty="0">
                <a:solidFill>
                  <a:srgbClr val="0E5671"/>
                </a:solidFill>
                <a:latin typeface="Century Gothic"/>
                <a:cs typeface="Century Gothic"/>
              </a:rPr>
              <a:t>Developer</a:t>
            </a:r>
            <a:r>
              <a:rPr sz="1350" spc="-80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350" dirty="0">
                <a:solidFill>
                  <a:srgbClr val="0E5671"/>
                </a:solidFill>
                <a:latin typeface="Century Gothic"/>
                <a:cs typeface="Century Gothic"/>
              </a:rPr>
              <a:t>Investment</a:t>
            </a:r>
            <a:r>
              <a:rPr sz="1350" spc="-60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350" spc="-10" dirty="0">
                <a:solidFill>
                  <a:srgbClr val="0E5671"/>
                </a:solidFill>
                <a:latin typeface="Century Gothic"/>
                <a:cs typeface="Century Gothic"/>
              </a:rPr>
              <a:t>(fee) </a:t>
            </a:r>
            <a:r>
              <a:rPr sz="1350" dirty="0">
                <a:solidFill>
                  <a:srgbClr val="0E5671"/>
                </a:solidFill>
                <a:latin typeface="Century Gothic"/>
                <a:cs typeface="Century Gothic"/>
              </a:rPr>
              <a:t>Fed/State</a:t>
            </a:r>
            <a:r>
              <a:rPr sz="1350" spc="-25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350" dirty="0">
                <a:solidFill>
                  <a:srgbClr val="0E5671"/>
                </a:solidFill>
                <a:latin typeface="Century Gothic"/>
                <a:cs typeface="Century Gothic"/>
              </a:rPr>
              <a:t>Housing</a:t>
            </a:r>
            <a:r>
              <a:rPr sz="1350" spc="-40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350" dirty="0">
                <a:solidFill>
                  <a:srgbClr val="0E5671"/>
                </a:solidFill>
                <a:latin typeface="Century Gothic"/>
                <a:cs typeface="Century Gothic"/>
              </a:rPr>
              <a:t>Trust</a:t>
            </a:r>
            <a:r>
              <a:rPr sz="1350" spc="-10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350" spc="-20" dirty="0">
                <a:solidFill>
                  <a:srgbClr val="0E5671"/>
                </a:solidFill>
                <a:latin typeface="Century Gothic"/>
                <a:cs typeface="Century Gothic"/>
              </a:rPr>
              <a:t>Fund</a:t>
            </a:r>
            <a:endParaRPr sz="1350" dirty="0">
              <a:latin typeface="Century Gothic"/>
              <a:cs typeface="Century Gothic"/>
            </a:endParaRPr>
          </a:p>
          <a:p>
            <a:pPr marL="12700">
              <a:spcBef>
                <a:spcPts val="1090"/>
              </a:spcBef>
            </a:pPr>
            <a:r>
              <a:rPr sz="1350" dirty="0">
                <a:solidFill>
                  <a:srgbClr val="0E5671"/>
                </a:solidFill>
                <a:latin typeface="Century Gothic"/>
                <a:cs typeface="Century Gothic"/>
              </a:rPr>
              <a:t>City</a:t>
            </a:r>
            <a:r>
              <a:rPr sz="1350" spc="-25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350" dirty="0">
                <a:solidFill>
                  <a:srgbClr val="0E5671"/>
                </a:solidFill>
                <a:latin typeface="Century Gothic"/>
                <a:cs typeface="Century Gothic"/>
              </a:rPr>
              <a:t>Gap</a:t>
            </a:r>
            <a:r>
              <a:rPr sz="1350" spc="5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350" spc="-20" dirty="0">
                <a:solidFill>
                  <a:srgbClr val="0E5671"/>
                </a:solidFill>
                <a:latin typeface="Century Gothic"/>
                <a:cs typeface="Century Gothic"/>
              </a:rPr>
              <a:t>Loan</a:t>
            </a:r>
            <a:endParaRPr sz="1350" dirty="0">
              <a:latin typeface="Century Gothic"/>
              <a:cs typeface="Century Gothic"/>
            </a:endParaRPr>
          </a:p>
          <a:p>
            <a:pPr marL="180340">
              <a:spcBef>
                <a:spcPts val="210"/>
              </a:spcBef>
            </a:pPr>
            <a:r>
              <a:rPr sz="900" dirty="0">
                <a:solidFill>
                  <a:srgbClr val="0E5671"/>
                </a:solidFill>
                <a:latin typeface="Century Gothic"/>
                <a:cs typeface="Century Gothic"/>
              </a:rPr>
              <a:t>City</a:t>
            </a:r>
            <a:r>
              <a:rPr sz="900" spc="-20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0E5671"/>
                </a:solidFill>
                <a:latin typeface="Century Gothic"/>
                <a:cs typeface="Century Gothic"/>
              </a:rPr>
              <a:t>Housing</a:t>
            </a:r>
            <a:r>
              <a:rPr sz="900" spc="-20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0E5671"/>
                </a:solidFill>
                <a:latin typeface="Century Gothic"/>
                <a:cs typeface="Century Gothic"/>
              </a:rPr>
              <a:t>Trust </a:t>
            </a:r>
            <a:r>
              <a:rPr sz="900" spc="-20" dirty="0">
                <a:solidFill>
                  <a:srgbClr val="0E5671"/>
                </a:solidFill>
                <a:latin typeface="Century Gothic"/>
                <a:cs typeface="Century Gothic"/>
              </a:rPr>
              <a:t>Fund</a:t>
            </a:r>
            <a:endParaRPr sz="900" dirty="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989676" y="4540892"/>
            <a:ext cx="1373505" cy="131383"/>
          </a:xfrm>
          <a:prstGeom prst="rect">
            <a:avLst/>
          </a:prstGeom>
          <a:solidFill>
            <a:srgbClr val="00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55"/>
              </a:lnSpc>
            </a:pPr>
            <a:r>
              <a:rPr sz="900" dirty="0">
                <a:solidFill>
                  <a:srgbClr val="0E5671"/>
                </a:solidFill>
                <a:latin typeface="Century Gothic"/>
                <a:cs typeface="Century Gothic"/>
              </a:rPr>
              <a:t>Federal</a:t>
            </a:r>
            <a:r>
              <a:rPr sz="900" spc="-10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0E5671"/>
                </a:solidFill>
                <a:latin typeface="Century Gothic"/>
                <a:cs typeface="Century Gothic"/>
              </a:rPr>
              <a:t>HOME</a:t>
            </a:r>
            <a:r>
              <a:rPr sz="900" spc="5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0E5671"/>
                </a:solidFill>
                <a:latin typeface="Century Gothic"/>
                <a:cs typeface="Century Gothic"/>
              </a:rPr>
              <a:t>-</a:t>
            </a:r>
            <a:r>
              <a:rPr sz="900" spc="-15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900" spc="-10" dirty="0">
                <a:solidFill>
                  <a:srgbClr val="0E5671"/>
                </a:solidFill>
                <a:latin typeface="Century Gothic"/>
                <a:cs typeface="Century Gothic"/>
              </a:rPr>
              <a:t>$500,000</a:t>
            </a:r>
            <a:endParaRPr sz="900" dirty="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028195" y="4793197"/>
            <a:ext cx="3088005" cy="11747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58850" marR="703580">
              <a:lnSpc>
                <a:spcPct val="118300"/>
              </a:lnSpc>
              <a:spcBef>
                <a:spcPts val="95"/>
              </a:spcBef>
            </a:pPr>
            <a:r>
              <a:rPr sz="900" dirty="0">
                <a:solidFill>
                  <a:srgbClr val="0E5671"/>
                </a:solidFill>
                <a:latin typeface="Century Gothic"/>
                <a:cs typeface="Century Gothic"/>
              </a:rPr>
              <a:t>General</a:t>
            </a:r>
            <a:r>
              <a:rPr sz="900" spc="-20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0E5671"/>
                </a:solidFill>
                <a:latin typeface="Century Gothic"/>
                <a:cs typeface="Century Gothic"/>
              </a:rPr>
              <a:t>obligation</a:t>
            </a:r>
            <a:r>
              <a:rPr sz="900" spc="-45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900" spc="-10" dirty="0">
                <a:solidFill>
                  <a:srgbClr val="0E5671"/>
                </a:solidFill>
                <a:latin typeface="Century Gothic"/>
                <a:cs typeface="Century Gothic"/>
              </a:rPr>
              <a:t>bonds </a:t>
            </a:r>
            <a:r>
              <a:rPr sz="900" dirty="0">
                <a:solidFill>
                  <a:srgbClr val="0E5671"/>
                </a:solidFill>
                <a:latin typeface="Century Gothic"/>
                <a:cs typeface="Century Gothic"/>
              </a:rPr>
              <a:t>Dedicated</a:t>
            </a:r>
            <a:r>
              <a:rPr sz="900" spc="-20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0E5671"/>
                </a:solidFill>
                <a:latin typeface="Century Gothic"/>
                <a:cs typeface="Century Gothic"/>
              </a:rPr>
              <a:t>tax</a:t>
            </a:r>
            <a:r>
              <a:rPr sz="900" spc="-5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900" spc="-10" dirty="0">
                <a:solidFill>
                  <a:srgbClr val="0E5671"/>
                </a:solidFill>
                <a:latin typeface="Century Gothic"/>
                <a:cs typeface="Century Gothic"/>
              </a:rPr>
              <a:t>revenue </a:t>
            </a:r>
            <a:r>
              <a:rPr sz="900" dirty="0">
                <a:solidFill>
                  <a:srgbClr val="0E5671"/>
                </a:solidFill>
                <a:latin typeface="Century Gothic"/>
                <a:cs typeface="Century Gothic"/>
              </a:rPr>
              <a:t>Meals</a:t>
            </a:r>
            <a:r>
              <a:rPr sz="900" spc="-35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0E5671"/>
                </a:solidFill>
                <a:latin typeface="Century Gothic"/>
                <a:cs typeface="Century Gothic"/>
              </a:rPr>
              <a:t>tax </a:t>
            </a:r>
            <a:r>
              <a:rPr sz="900" spc="-10" dirty="0">
                <a:solidFill>
                  <a:srgbClr val="0E5671"/>
                </a:solidFill>
                <a:latin typeface="Century Gothic"/>
                <a:cs typeface="Century Gothic"/>
              </a:rPr>
              <a:t>revenue</a:t>
            </a:r>
            <a:endParaRPr sz="900" dirty="0">
              <a:latin typeface="Century Gothic"/>
              <a:cs typeface="Century Gothic"/>
            </a:endParaRPr>
          </a:p>
          <a:p>
            <a:pPr marL="12700" marR="5080">
              <a:spcBef>
                <a:spcPts val="894"/>
              </a:spcBef>
            </a:pPr>
            <a:r>
              <a:rPr sz="1200" b="1" dirty="0">
                <a:solidFill>
                  <a:srgbClr val="0E5671"/>
                </a:solidFill>
                <a:latin typeface="Century Gothic"/>
                <a:cs typeface="Century Gothic"/>
              </a:rPr>
              <a:t>+ $350k</a:t>
            </a:r>
            <a:r>
              <a:rPr sz="1200" b="1" spc="5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200" b="1" dirty="0">
                <a:solidFill>
                  <a:srgbClr val="0E5671"/>
                </a:solidFill>
                <a:latin typeface="Century Gothic"/>
                <a:cs typeface="Century Gothic"/>
              </a:rPr>
              <a:t>City grant</a:t>
            </a:r>
            <a:r>
              <a:rPr sz="1200" b="1" spc="-10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200" b="1" dirty="0">
                <a:solidFill>
                  <a:srgbClr val="0E5671"/>
                </a:solidFill>
                <a:latin typeface="Century Gothic"/>
                <a:cs typeface="Century Gothic"/>
              </a:rPr>
              <a:t>for</a:t>
            </a:r>
            <a:r>
              <a:rPr sz="1200" b="1" spc="-5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200" b="1" dirty="0">
                <a:solidFill>
                  <a:srgbClr val="0E5671"/>
                </a:solidFill>
                <a:latin typeface="Century Gothic"/>
                <a:cs typeface="Century Gothic"/>
              </a:rPr>
              <a:t>rental</a:t>
            </a:r>
            <a:r>
              <a:rPr sz="1200" b="1" spc="-5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200" b="1" spc="-10" dirty="0">
                <a:solidFill>
                  <a:srgbClr val="0E5671"/>
                </a:solidFill>
                <a:latin typeface="Century Gothic"/>
                <a:cs typeface="Century Gothic"/>
              </a:rPr>
              <a:t>assistance </a:t>
            </a:r>
            <a:r>
              <a:rPr sz="1200" b="1" dirty="0">
                <a:solidFill>
                  <a:srgbClr val="0E5671"/>
                </a:solidFill>
                <a:latin typeface="Century Gothic"/>
                <a:cs typeface="Century Gothic"/>
              </a:rPr>
              <a:t>subsidy</a:t>
            </a:r>
            <a:r>
              <a:rPr sz="1200" b="1" spc="-20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200" b="1" dirty="0">
                <a:solidFill>
                  <a:srgbClr val="0E5671"/>
                </a:solidFill>
                <a:latin typeface="Century Gothic"/>
                <a:cs typeface="Century Gothic"/>
              </a:rPr>
              <a:t>for</a:t>
            </a:r>
            <a:r>
              <a:rPr sz="1200" b="1" spc="-5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200" b="1" dirty="0">
                <a:solidFill>
                  <a:srgbClr val="0E5671"/>
                </a:solidFill>
                <a:latin typeface="Century Gothic"/>
                <a:cs typeface="Century Gothic"/>
              </a:rPr>
              <a:t>five</a:t>
            </a:r>
            <a:r>
              <a:rPr sz="1200" b="1" spc="-5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200" b="1" dirty="0">
                <a:solidFill>
                  <a:srgbClr val="0E5671"/>
                </a:solidFill>
                <a:latin typeface="Century Gothic"/>
                <a:cs typeface="Century Gothic"/>
              </a:rPr>
              <a:t>years</a:t>
            </a:r>
            <a:r>
              <a:rPr sz="1200" b="1" spc="-20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200" b="1" dirty="0">
                <a:solidFill>
                  <a:srgbClr val="0E5671"/>
                </a:solidFill>
                <a:latin typeface="Century Gothic"/>
                <a:cs typeface="Century Gothic"/>
              </a:rPr>
              <a:t>for</a:t>
            </a:r>
            <a:r>
              <a:rPr sz="1200" b="1" spc="-5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200" b="1" dirty="0">
                <a:solidFill>
                  <a:srgbClr val="0E5671"/>
                </a:solidFill>
                <a:latin typeface="Century Gothic"/>
                <a:cs typeface="Century Gothic"/>
              </a:rPr>
              <a:t>10</a:t>
            </a:r>
            <a:r>
              <a:rPr sz="1200" b="1" spc="5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200" b="1" dirty="0">
                <a:solidFill>
                  <a:srgbClr val="0E5671"/>
                </a:solidFill>
                <a:latin typeface="Century Gothic"/>
                <a:cs typeface="Century Gothic"/>
              </a:rPr>
              <a:t>units</a:t>
            </a:r>
            <a:r>
              <a:rPr sz="1200" b="1" spc="5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200" b="1" dirty="0">
                <a:solidFill>
                  <a:srgbClr val="0E5671"/>
                </a:solidFill>
                <a:latin typeface="Century Gothic"/>
                <a:cs typeface="Century Gothic"/>
              </a:rPr>
              <a:t>from</a:t>
            </a:r>
            <a:r>
              <a:rPr sz="1200" b="1" spc="-5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200" b="1" spc="-20" dirty="0">
                <a:solidFill>
                  <a:srgbClr val="0E5671"/>
                </a:solidFill>
                <a:latin typeface="Century Gothic"/>
                <a:cs typeface="Century Gothic"/>
              </a:rPr>
              <a:t>City </a:t>
            </a:r>
            <a:r>
              <a:rPr sz="1200" b="1" spc="-25" dirty="0">
                <a:solidFill>
                  <a:srgbClr val="0E5671"/>
                </a:solidFill>
                <a:latin typeface="Century Gothic"/>
                <a:cs typeface="Century Gothic"/>
              </a:rPr>
              <a:t>HTF</a:t>
            </a:r>
            <a:endParaRPr sz="1200" dirty="0">
              <a:latin typeface="Century Gothic"/>
              <a:cs typeface="Century Gothic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345059" y="2673955"/>
            <a:ext cx="2686050" cy="0"/>
          </a:xfrm>
          <a:custGeom>
            <a:avLst/>
            <a:gdLst/>
            <a:ahLst/>
            <a:cxnLst/>
            <a:rect l="l" t="t" r="r" b="b"/>
            <a:pathLst>
              <a:path w="2686050">
                <a:moveTo>
                  <a:pt x="0" y="0"/>
                </a:moveTo>
                <a:lnTo>
                  <a:pt x="2686050" y="0"/>
                </a:lnTo>
              </a:path>
            </a:pathLst>
          </a:custGeom>
          <a:ln w="19050">
            <a:solidFill>
              <a:srgbClr val="13769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563677" y="2673955"/>
            <a:ext cx="1957070" cy="438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350" b="1" dirty="0">
                <a:latin typeface="Century Gothic"/>
                <a:cs typeface="Century Gothic"/>
              </a:rPr>
              <a:t>The</a:t>
            </a:r>
            <a:r>
              <a:rPr sz="1350" b="1" spc="-45" dirty="0">
                <a:latin typeface="Century Gothic"/>
                <a:cs typeface="Century Gothic"/>
              </a:rPr>
              <a:t> </a:t>
            </a:r>
            <a:r>
              <a:rPr sz="1350" b="1" dirty="0">
                <a:latin typeface="Century Gothic"/>
                <a:cs typeface="Century Gothic"/>
              </a:rPr>
              <a:t>Carpenters</a:t>
            </a:r>
            <a:r>
              <a:rPr sz="1350" b="1" spc="-50" dirty="0">
                <a:latin typeface="Century Gothic"/>
                <a:cs typeface="Century Gothic"/>
              </a:rPr>
              <a:t> </a:t>
            </a:r>
            <a:r>
              <a:rPr sz="1350" b="1" spc="-10" dirty="0">
                <a:latin typeface="Century Gothic"/>
                <a:cs typeface="Century Gothic"/>
              </a:rPr>
              <a:t>Shelter-</a:t>
            </a:r>
            <a:endParaRPr sz="1350">
              <a:latin typeface="Century Gothic"/>
              <a:cs typeface="Century Gothic"/>
            </a:endParaRPr>
          </a:p>
          <a:p>
            <a:pPr marL="12700"/>
            <a:r>
              <a:rPr sz="1350" dirty="0">
                <a:latin typeface="Century Gothic"/>
                <a:cs typeface="Century Gothic"/>
              </a:rPr>
              <a:t>18,000</a:t>
            </a:r>
            <a:r>
              <a:rPr sz="1350" spc="-30" dirty="0">
                <a:latin typeface="Century Gothic"/>
                <a:cs typeface="Century Gothic"/>
              </a:rPr>
              <a:t> </a:t>
            </a:r>
            <a:r>
              <a:rPr sz="1350" dirty="0">
                <a:latin typeface="Century Gothic"/>
                <a:cs typeface="Century Gothic"/>
              </a:rPr>
              <a:t>Sq</a:t>
            </a:r>
            <a:r>
              <a:rPr sz="1350" spc="-5" dirty="0">
                <a:latin typeface="Century Gothic"/>
                <a:cs typeface="Century Gothic"/>
              </a:rPr>
              <a:t> </a:t>
            </a:r>
            <a:r>
              <a:rPr sz="1350" spc="-20" dirty="0">
                <a:latin typeface="Century Gothic"/>
                <a:cs typeface="Century Gothic"/>
              </a:rPr>
              <a:t>Feet</a:t>
            </a:r>
            <a:endParaRPr sz="1350">
              <a:latin typeface="Century Gothic"/>
              <a:cs typeface="Century Goth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527953" y="3146165"/>
            <a:ext cx="2553335" cy="2084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7329" indent="-215265">
              <a:spcBef>
                <a:spcPts val="105"/>
              </a:spcBef>
              <a:buFont typeface="Arial"/>
              <a:buChar char="•"/>
              <a:tabLst>
                <a:tab pos="227329" algn="l"/>
                <a:tab pos="227965" algn="l"/>
              </a:tabLst>
            </a:pPr>
            <a:r>
              <a:rPr sz="1350" dirty="0">
                <a:latin typeface="Century Gothic"/>
                <a:cs typeface="Century Gothic"/>
              </a:rPr>
              <a:t>60</a:t>
            </a:r>
            <a:r>
              <a:rPr sz="1350" spc="-20" dirty="0">
                <a:latin typeface="Century Gothic"/>
                <a:cs typeface="Century Gothic"/>
              </a:rPr>
              <a:t> </a:t>
            </a:r>
            <a:r>
              <a:rPr sz="1350" dirty="0">
                <a:latin typeface="Century Gothic"/>
                <a:cs typeface="Century Gothic"/>
              </a:rPr>
              <a:t>bed </a:t>
            </a:r>
            <a:r>
              <a:rPr sz="1350" spc="-10" dirty="0">
                <a:latin typeface="Century Gothic"/>
                <a:cs typeface="Century Gothic"/>
              </a:rPr>
              <a:t>shelter</a:t>
            </a:r>
            <a:endParaRPr sz="1350" dirty="0">
              <a:latin typeface="Century Gothic"/>
              <a:cs typeface="Century Gothic"/>
            </a:endParaRPr>
          </a:p>
          <a:p>
            <a:pPr marL="227329" indent="-215265">
              <a:buFont typeface="Arial"/>
              <a:buChar char="•"/>
              <a:tabLst>
                <a:tab pos="227329" algn="l"/>
                <a:tab pos="227965" algn="l"/>
              </a:tabLst>
            </a:pPr>
            <a:r>
              <a:rPr sz="1350" dirty="0">
                <a:latin typeface="Century Gothic"/>
                <a:cs typeface="Century Gothic"/>
              </a:rPr>
              <a:t>Day</a:t>
            </a:r>
            <a:r>
              <a:rPr sz="1350" spc="-25" dirty="0">
                <a:latin typeface="Century Gothic"/>
                <a:cs typeface="Century Gothic"/>
              </a:rPr>
              <a:t> </a:t>
            </a:r>
            <a:r>
              <a:rPr sz="1350" dirty="0">
                <a:latin typeface="Century Gothic"/>
                <a:cs typeface="Century Gothic"/>
              </a:rPr>
              <a:t>program</a:t>
            </a:r>
            <a:r>
              <a:rPr sz="1350" spc="-40" dirty="0">
                <a:latin typeface="Century Gothic"/>
                <a:cs typeface="Century Gothic"/>
              </a:rPr>
              <a:t> </a:t>
            </a:r>
            <a:r>
              <a:rPr sz="1350" spc="-20" dirty="0">
                <a:latin typeface="Century Gothic"/>
                <a:cs typeface="Century Gothic"/>
              </a:rPr>
              <a:t>space</a:t>
            </a:r>
            <a:endParaRPr sz="1350" dirty="0">
              <a:latin typeface="Century Gothic"/>
              <a:cs typeface="Century Gothic"/>
            </a:endParaRPr>
          </a:p>
          <a:p>
            <a:pPr marL="227329" indent="-215265">
              <a:buFont typeface="Arial"/>
              <a:buChar char="•"/>
              <a:tabLst>
                <a:tab pos="227329" algn="l"/>
                <a:tab pos="227965" algn="l"/>
              </a:tabLst>
            </a:pPr>
            <a:r>
              <a:rPr sz="1350" dirty="0">
                <a:latin typeface="Century Gothic"/>
                <a:cs typeface="Century Gothic"/>
              </a:rPr>
              <a:t>Office</a:t>
            </a:r>
            <a:r>
              <a:rPr sz="1350" spc="-35" dirty="0">
                <a:latin typeface="Century Gothic"/>
                <a:cs typeface="Century Gothic"/>
              </a:rPr>
              <a:t> </a:t>
            </a:r>
            <a:r>
              <a:rPr sz="1350" spc="-20" dirty="0">
                <a:latin typeface="Century Gothic"/>
                <a:cs typeface="Century Gothic"/>
              </a:rPr>
              <a:t>Space</a:t>
            </a:r>
            <a:endParaRPr sz="1350" dirty="0">
              <a:latin typeface="Century Gothic"/>
              <a:cs typeface="Century Gothic"/>
            </a:endParaRPr>
          </a:p>
          <a:p>
            <a:pPr marL="227329" indent="-215265">
              <a:lnSpc>
                <a:spcPts val="1595"/>
              </a:lnSpc>
              <a:buFont typeface="Arial"/>
              <a:buChar char="•"/>
              <a:tabLst>
                <a:tab pos="227329" algn="l"/>
                <a:tab pos="227965" algn="l"/>
              </a:tabLst>
            </a:pPr>
            <a:r>
              <a:rPr sz="1350" dirty="0">
                <a:latin typeface="Century Gothic"/>
                <a:cs typeface="Century Gothic"/>
              </a:rPr>
              <a:t>Service</a:t>
            </a:r>
            <a:r>
              <a:rPr sz="1350" spc="330" dirty="0">
                <a:latin typeface="Century Gothic"/>
                <a:cs typeface="Century Gothic"/>
              </a:rPr>
              <a:t> </a:t>
            </a:r>
            <a:r>
              <a:rPr sz="1350" dirty="0">
                <a:latin typeface="Century Gothic"/>
                <a:cs typeface="Century Gothic"/>
              </a:rPr>
              <a:t>&amp; Meeting</a:t>
            </a:r>
            <a:r>
              <a:rPr sz="1350" spc="-35" dirty="0">
                <a:latin typeface="Century Gothic"/>
                <a:cs typeface="Century Gothic"/>
              </a:rPr>
              <a:t> </a:t>
            </a:r>
            <a:r>
              <a:rPr sz="1350" spc="-20" dirty="0">
                <a:latin typeface="Century Gothic"/>
                <a:cs typeface="Century Gothic"/>
              </a:rPr>
              <a:t>Space</a:t>
            </a:r>
            <a:endParaRPr sz="1350" dirty="0">
              <a:latin typeface="Century Gothic"/>
              <a:cs typeface="Century Gothic"/>
            </a:endParaRPr>
          </a:p>
          <a:p>
            <a:pPr marL="227329" indent="-215265">
              <a:lnSpc>
                <a:spcPts val="1595"/>
              </a:lnSpc>
              <a:buFont typeface="Arial"/>
              <a:buChar char="•"/>
              <a:tabLst>
                <a:tab pos="227329" algn="l"/>
                <a:tab pos="227965" algn="l"/>
              </a:tabLst>
            </a:pPr>
            <a:r>
              <a:rPr sz="1350" dirty="0">
                <a:latin typeface="Century Gothic"/>
                <a:cs typeface="Century Gothic"/>
              </a:rPr>
              <a:t>Outdoor</a:t>
            </a:r>
            <a:r>
              <a:rPr sz="1350" spc="-15" dirty="0">
                <a:latin typeface="Century Gothic"/>
                <a:cs typeface="Century Gothic"/>
              </a:rPr>
              <a:t> </a:t>
            </a:r>
            <a:r>
              <a:rPr sz="1350" dirty="0">
                <a:latin typeface="Century Gothic"/>
                <a:cs typeface="Century Gothic"/>
              </a:rPr>
              <a:t>Community</a:t>
            </a:r>
            <a:r>
              <a:rPr sz="1350" spc="-45" dirty="0">
                <a:latin typeface="Century Gothic"/>
                <a:cs typeface="Century Gothic"/>
              </a:rPr>
              <a:t> </a:t>
            </a:r>
            <a:r>
              <a:rPr sz="1350" spc="-20" dirty="0">
                <a:latin typeface="Century Gothic"/>
                <a:cs typeface="Century Gothic"/>
              </a:rPr>
              <a:t>Space</a:t>
            </a:r>
            <a:endParaRPr sz="1350" dirty="0">
              <a:latin typeface="Century Gothic"/>
              <a:cs typeface="Century Gothic"/>
            </a:endParaRPr>
          </a:p>
          <a:p>
            <a:pPr marL="288925" marR="205104">
              <a:spcBef>
                <a:spcPts val="1005"/>
              </a:spcBef>
            </a:pPr>
            <a:r>
              <a:rPr sz="1350" b="1" spc="-75" dirty="0">
                <a:solidFill>
                  <a:srgbClr val="335B74"/>
                </a:solidFill>
                <a:latin typeface="Century Gothic"/>
                <a:cs typeface="Century Gothic"/>
              </a:rPr>
              <a:t>FINANCIAL</a:t>
            </a:r>
            <a:r>
              <a:rPr sz="1350" b="1" spc="-160" dirty="0">
                <a:solidFill>
                  <a:srgbClr val="335B74"/>
                </a:solidFill>
                <a:latin typeface="Century Gothic"/>
                <a:cs typeface="Century Gothic"/>
              </a:rPr>
              <a:t> </a:t>
            </a:r>
            <a:r>
              <a:rPr sz="1350" b="1" spc="-70" dirty="0">
                <a:solidFill>
                  <a:srgbClr val="335B74"/>
                </a:solidFill>
                <a:latin typeface="Century Gothic"/>
                <a:cs typeface="Century Gothic"/>
              </a:rPr>
              <a:t>PROFILE</a:t>
            </a:r>
            <a:r>
              <a:rPr sz="1350" b="1" spc="-165" dirty="0">
                <a:solidFill>
                  <a:srgbClr val="335B74"/>
                </a:solidFill>
                <a:latin typeface="Century Gothic"/>
                <a:cs typeface="Century Gothic"/>
              </a:rPr>
              <a:t> </a:t>
            </a:r>
            <a:r>
              <a:rPr sz="1350" b="1" spc="-50" dirty="0">
                <a:solidFill>
                  <a:srgbClr val="335B74"/>
                </a:solidFill>
                <a:latin typeface="Century Gothic"/>
                <a:cs typeface="Century Gothic"/>
              </a:rPr>
              <a:t>FOR</a:t>
            </a:r>
            <a:r>
              <a:rPr sz="1350" b="1" spc="-114" dirty="0">
                <a:solidFill>
                  <a:srgbClr val="335B74"/>
                </a:solidFill>
                <a:latin typeface="Century Gothic"/>
                <a:cs typeface="Century Gothic"/>
              </a:rPr>
              <a:t> </a:t>
            </a:r>
            <a:r>
              <a:rPr sz="1350" b="1" spc="-30" dirty="0">
                <a:solidFill>
                  <a:srgbClr val="335B74"/>
                </a:solidFill>
                <a:latin typeface="Century Gothic"/>
                <a:cs typeface="Century Gothic"/>
              </a:rPr>
              <a:t>THE </a:t>
            </a:r>
            <a:r>
              <a:rPr sz="1350" b="1" spc="-75" dirty="0">
                <a:solidFill>
                  <a:srgbClr val="335B74"/>
                </a:solidFill>
                <a:latin typeface="Century Gothic"/>
                <a:cs typeface="Century Gothic"/>
              </a:rPr>
              <a:t>CARPENTER</a:t>
            </a:r>
            <a:r>
              <a:rPr sz="1350" b="1" spc="-145" dirty="0">
                <a:solidFill>
                  <a:srgbClr val="335B74"/>
                </a:solidFill>
                <a:latin typeface="Century Gothic"/>
                <a:cs typeface="Century Gothic"/>
              </a:rPr>
              <a:t> </a:t>
            </a:r>
            <a:r>
              <a:rPr sz="1350" b="1" spc="-10" dirty="0">
                <a:solidFill>
                  <a:srgbClr val="335B74"/>
                </a:solidFill>
                <a:latin typeface="Century Gothic"/>
                <a:cs typeface="Century Gothic"/>
              </a:rPr>
              <a:t>SHELTER:</a:t>
            </a:r>
            <a:endParaRPr sz="1350" dirty="0">
              <a:latin typeface="Century Gothic"/>
              <a:cs typeface="Century Gothic"/>
            </a:endParaRPr>
          </a:p>
          <a:p>
            <a:pPr marL="290195">
              <a:spcBef>
                <a:spcPts val="505"/>
              </a:spcBef>
            </a:pPr>
            <a:r>
              <a:rPr sz="1350" b="1" dirty="0">
                <a:solidFill>
                  <a:srgbClr val="0E5671"/>
                </a:solidFill>
                <a:latin typeface="Century Gothic"/>
                <a:cs typeface="Century Gothic"/>
              </a:rPr>
              <a:t>$2M</a:t>
            </a:r>
            <a:r>
              <a:rPr sz="1350" b="1" spc="-30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350" b="1" dirty="0">
                <a:solidFill>
                  <a:srgbClr val="0E5671"/>
                </a:solidFill>
                <a:latin typeface="Century Gothic"/>
                <a:cs typeface="Century Gothic"/>
              </a:rPr>
              <a:t>-</a:t>
            </a:r>
            <a:r>
              <a:rPr sz="1350" b="1" spc="-15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350" dirty="0">
                <a:solidFill>
                  <a:srgbClr val="0E5671"/>
                </a:solidFill>
                <a:latin typeface="Century Gothic"/>
                <a:cs typeface="Century Gothic"/>
              </a:rPr>
              <a:t>Funding</a:t>
            </a:r>
            <a:r>
              <a:rPr sz="1350" spc="-35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350" spc="-10" dirty="0">
                <a:solidFill>
                  <a:srgbClr val="0E5671"/>
                </a:solidFill>
                <a:latin typeface="Century Gothic"/>
                <a:cs typeface="Century Gothic"/>
              </a:rPr>
              <a:t>raised</a:t>
            </a:r>
            <a:endParaRPr sz="1350" dirty="0">
              <a:latin typeface="Century Gothic"/>
              <a:cs typeface="Century Gothic"/>
            </a:endParaRPr>
          </a:p>
          <a:p>
            <a:pPr marL="290195">
              <a:spcBef>
                <a:spcPts val="155"/>
              </a:spcBef>
            </a:pPr>
            <a:r>
              <a:rPr sz="1350" b="1" dirty="0">
                <a:solidFill>
                  <a:srgbClr val="0E5671"/>
                </a:solidFill>
                <a:latin typeface="Century Gothic"/>
                <a:cs typeface="Century Gothic"/>
              </a:rPr>
              <a:t>$M</a:t>
            </a:r>
            <a:r>
              <a:rPr sz="1350" b="1" spc="-25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350" dirty="0">
                <a:solidFill>
                  <a:srgbClr val="0E5671"/>
                </a:solidFill>
                <a:latin typeface="Century Gothic"/>
                <a:cs typeface="Century Gothic"/>
              </a:rPr>
              <a:t>Land</a:t>
            </a:r>
            <a:r>
              <a:rPr sz="1350" spc="-15" dirty="0">
                <a:solidFill>
                  <a:srgbClr val="0E5671"/>
                </a:solidFill>
                <a:latin typeface="Century Gothic"/>
                <a:cs typeface="Century Gothic"/>
              </a:rPr>
              <a:t> </a:t>
            </a:r>
            <a:r>
              <a:rPr sz="1350" spc="-10" dirty="0">
                <a:solidFill>
                  <a:srgbClr val="0E5671"/>
                </a:solidFill>
                <a:latin typeface="Century Gothic"/>
                <a:cs typeface="Century Gothic"/>
              </a:rPr>
              <a:t>Payment</a:t>
            </a:r>
            <a:endParaRPr sz="1350" dirty="0">
              <a:latin typeface="Century Gothic"/>
              <a:cs typeface="Century Gothic"/>
            </a:endParaRPr>
          </a:p>
        </p:txBody>
      </p:sp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79026" y="242700"/>
            <a:ext cx="3128771" cy="208483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1427C7-4C84-4B53-84F5-A97E82627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9678" y="322220"/>
            <a:ext cx="1176630" cy="117663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6905" y="213923"/>
            <a:ext cx="3074517" cy="1331775"/>
          </a:xfrm>
          <a:prstGeom prst="rect">
            <a:avLst/>
          </a:prstGeom>
        </p:spPr>
        <p:txBody>
          <a:bodyPr vert="horz" wrap="square" lIns="0" tIns="74295" rIns="0" bIns="0" rtlCol="0" anchor="t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585"/>
              </a:spcBef>
            </a:pPr>
            <a:r>
              <a:rPr spc="-55" dirty="0"/>
              <a:t>Waypoint</a:t>
            </a:r>
            <a:r>
              <a:rPr spc="-80" dirty="0"/>
              <a:t> </a:t>
            </a:r>
            <a:r>
              <a:rPr spc="-40" dirty="0"/>
              <a:t>at </a:t>
            </a:r>
            <a:r>
              <a:rPr spc="-10" dirty="0"/>
              <a:t>Fairlington</a:t>
            </a:r>
          </a:p>
          <a:p>
            <a:pPr marL="12700">
              <a:lnSpc>
                <a:spcPts val="1989"/>
              </a:lnSpc>
            </a:pPr>
            <a:r>
              <a:rPr sz="1800" spc="-25" dirty="0"/>
              <a:t>Wesley</a:t>
            </a:r>
            <a:r>
              <a:rPr sz="1800" spc="-55" dirty="0"/>
              <a:t> </a:t>
            </a:r>
            <a:r>
              <a:rPr sz="1800" spc="-10" dirty="0"/>
              <a:t>Housing</a:t>
            </a:r>
            <a:endParaRPr sz="1800" dirty="0"/>
          </a:p>
        </p:txBody>
      </p:sp>
      <p:sp>
        <p:nvSpPr>
          <p:cNvPr id="3" name="object 3"/>
          <p:cNvSpPr txBox="1"/>
          <p:nvPr/>
        </p:nvSpPr>
        <p:spPr>
          <a:xfrm>
            <a:off x="9875773" y="6450014"/>
            <a:ext cx="8382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dirty="0">
                <a:solidFill>
                  <a:srgbClr val="888888"/>
                </a:solidFill>
                <a:latin typeface="Calibri"/>
                <a:cs typeface="Calibri"/>
              </a:rPr>
              <a:t>6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0698" y="1817754"/>
            <a:ext cx="3824604" cy="925194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298450" indent="-286385">
              <a:spcBef>
                <a:spcPts val="400"/>
              </a:spcBef>
              <a:buClr>
                <a:srgbClr val="006FC0"/>
              </a:buClr>
              <a:buFont typeface="Wingdings"/>
              <a:buChar char=""/>
              <a:tabLst>
                <a:tab pos="298450" algn="l"/>
                <a:tab pos="299720" algn="l"/>
              </a:tabLst>
            </a:pPr>
            <a:r>
              <a:rPr dirty="0">
                <a:latin typeface="Century Gothic"/>
                <a:cs typeface="Century Gothic"/>
              </a:rPr>
              <a:t>Opened</a:t>
            </a:r>
            <a:r>
              <a:rPr spc="15" dirty="0">
                <a:latin typeface="Century Gothic"/>
                <a:cs typeface="Century Gothic"/>
              </a:rPr>
              <a:t> </a:t>
            </a:r>
            <a:r>
              <a:rPr dirty="0">
                <a:latin typeface="Century Gothic"/>
                <a:cs typeface="Century Gothic"/>
              </a:rPr>
              <a:t>in</a:t>
            </a:r>
            <a:r>
              <a:rPr spc="-30" dirty="0">
                <a:latin typeface="Century Gothic"/>
                <a:cs typeface="Century Gothic"/>
              </a:rPr>
              <a:t> </a:t>
            </a:r>
            <a:r>
              <a:rPr spc="-20" dirty="0">
                <a:latin typeface="Century Gothic"/>
                <a:cs typeface="Century Gothic"/>
              </a:rPr>
              <a:t>2022</a:t>
            </a:r>
            <a:endParaRPr dirty="0">
              <a:latin typeface="Century Gothic"/>
              <a:cs typeface="Century Gothic"/>
            </a:endParaRPr>
          </a:p>
          <a:p>
            <a:pPr marL="298450" marR="5080" indent="-286385">
              <a:spcBef>
                <a:spcPts val="300"/>
              </a:spcBef>
              <a:buClr>
                <a:srgbClr val="006FC0"/>
              </a:buClr>
              <a:buFont typeface="Wingdings"/>
              <a:buChar char=""/>
              <a:tabLst>
                <a:tab pos="298450" algn="l"/>
                <a:tab pos="299720" algn="l"/>
              </a:tabLst>
            </a:pPr>
            <a:r>
              <a:rPr dirty="0">
                <a:latin typeface="Century Gothic"/>
                <a:cs typeface="Century Gothic"/>
              </a:rPr>
              <a:t>81</a:t>
            </a:r>
            <a:r>
              <a:rPr spc="-30" dirty="0">
                <a:latin typeface="Century Gothic"/>
                <a:cs typeface="Century Gothic"/>
              </a:rPr>
              <a:t> </a:t>
            </a:r>
            <a:r>
              <a:rPr dirty="0">
                <a:latin typeface="Century Gothic"/>
                <a:cs typeface="Century Gothic"/>
              </a:rPr>
              <a:t>apartments</a:t>
            </a:r>
            <a:r>
              <a:rPr spc="15" dirty="0">
                <a:latin typeface="Century Gothic"/>
                <a:cs typeface="Century Gothic"/>
              </a:rPr>
              <a:t> </a:t>
            </a:r>
            <a:r>
              <a:rPr dirty="0">
                <a:latin typeface="Century Gothic"/>
                <a:cs typeface="Century Gothic"/>
              </a:rPr>
              <a:t>affordable</a:t>
            </a:r>
            <a:r>
              <a:rPr spc="-45" dirty="0">
                <a:latin typeface="Century Gothic"/>
                <a:cs typeface="Century Gothic"/>
              </a:rPr>
              <a:t> </a:t>
            </a:r>
            <a:r>
              <a:rPr dirty="0">
                <a:latin typeface="Century Gothic"/>
                <a:cs typeface="Century Gothic"/>
              </a:rPr>
              <a:t>for</a:t>
            </a:r>
            <a:r>
              <a:rPr spc="-25" dirty="0">
                <a:latin typeface="Century Gothic"/>
                <a:cs typeface="Century Gothic"/>
              </a:rPr>
              <a:t> 40 </a:t>
            </a:r>
            <a:r>
              <a:rPr dirty="0">
                <a:latin typeface="Century Gothic"/>
                <a:cs typeface="Century Gothic"/>
              </a:rPr>
              <a:t>years</a:t>
            </a:r>
            <a:r>
              <a:rPr spc="5" dirty="0">
                <a:latin typeface="Century Gothic"/>
                <a:cs typeface="Century Gothic"/>
              </a:rPr>
              <a:t> </a:t>
            </a:r>
            <a:r>
              <a:rPr dirty="0">
                <a:latin typeface="Century Gothic"/>
                <a:cs typeface="Century Gothic"/>
              </a:rPr>
              <a:t>at</a:t>
            </a:r>
            <a:r>
              <a:rPr spc="-5" dirty="0">
                <a:latin typeface="Century Gothic"/>
                <a:cs typeface="Century Gothic"/>
              </a:rPr>
              <a:t> </a:t>
            </a:r>
            <a:r>
              <a:rPr spc="-10" dirty="0">
                <a:latin typeface="Century Gothic"/>
                <a:cs typeface="Century Gothic"/>
              </a:rPr>
              <a:t>40%-</a:t>
            </a:r>
            <a:r>
              <a:rPr dirty="0">
                <a:latin typeface="Century Gothic"/>
                <a:cs typeface="Century Gothic"/>
              </a:rPr>
              <a:t>60%</a:t>
            </a:r>
            <a:r>
              <a:rPr spc="15" dirty="0">
                <a:latin typeface="Century Gothic"/>
                <a:cs typeface="Century Gothic"/>
              </a:rPr>
              <a:t> </a:t>
            </a:r>
            <a:r>
              <a:rPr spc="-25" dirty="0">
                <a:latin typeface="Century Gothic"/>
                <a:cs typeface="Century Gothic"/>
              </a:rPr>
              <a:t>AMI</a:t>
            </a:r>
            <a:endParaRPr dirty="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7723" y="2908314"/>
            <a:ext cx="1301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006FC0"/>
                </a:solidFill>
                <a:latin typeface="Wingdings"/>
                <a:cs typeface="Wingdings"/>
              </a:rPr>
              <a:t></a:t>
            </a:r>
            <a:endParaRPr dirty="0">
              <a:latin typeface="Wingdings"/>
              <a:cs typeface="Wingding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3418" y="2957639"/>
            <a:ext cx="1863089" cy="273050"/>
          </a:xfrm>
          <a:prstGeom prst="rect">
            <a:avLst/>
          </a:prstGeom>
          <a:solidFill>
            <a:srgbClr val="00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15"/>
              </a:lnSpc>
            </a:pPr>
            <a:r>
              <a:rPr dirty="0">
                <a:latin typeface="Century Gothic"/>
                <a:cs typeface="Century Gothic"/>
              </a:rPr>
              <a:t>Eight</a:t>
            </a:r>
            <a:r>
              <a:rPr spc="-10" dirty="0">
                <a:latin typeface="Century Gothic"/>
                <a:cs typeface="Century Gothic"/>
              </a:rPr>
              <a:t> </a:t>
            </a:r>
            <a:r>
              <a:rPr dirty="0">
                <a:latin typeface="Century Gothic"/>
                <a:cs typeface="Century Gothic"/>
              </a:rPr>
              <a:t>HOME</a:t>
            </a:r>
            <a:r>
              <a:rPr spc="-25" dirty="0">
                <a:latin typeface="Century Gothic"/>
                <a:cs typeface="Century Gothic"/>
              </a:rPr>
              <a:t> </a:t>
            </a:r>
            <a:r>
              <a:rPr spc="-20" dirty="0">
                <a:latin typeface="Century Gothic"/>
                <a:cs typeface="Century Gothic"/>
              </a:rPr>
              <a:t>Units</a:t>
            </a:r>
            <a:endParaRPr dirty="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3064" y="3229955"/>
            <a:ext cx="2423795" cy="723900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12700">
              <a:spcBef>
                <a:spcPts val="685"/>
              </a:spcBef>
            </a:pPr>
            <a:r>
              <a:rPr b="1" spc="-95" dirty="0">
                <a:latin typeface="Century Gothic"/>
                <a:cs typeface="Century Gothic"/>
              </a:rPr>
              <a:t>FINANCIAL</a:t>
            </a:r>
            <a:r>
              <a:rPr b="1" spc="-175" dirty="0">
                <a:latin typeface="Century Gothic"/>
                <a:cs typeface="Century Gothic"/>
              </a:rPr>
              <a:t> </a:t>
            </a:r>
            <a:r>
              <a:rPr b="1" spc="-10" dirty="0">
                <a:latin typeface="Century Gothic"/>
                <a:cs typeface="Century Gothic"/>
              </a:rPr>
              <a:t>PROFILE:</a:t>
            </a:r>
            <a:endParaRPr dirty="0">
              <a:latin typeface="Century Gothic"/>
              <a:cs typeface="Century Gothic"/>
            </a:endParaRPr>
          </a:p>
          <a:p>
            <a:pPr marL="12700">
              <a:spcBef>
                <a:spcPts val="590"/>
              </a:spcBef>
            </a:pPr>
            <a:r>
              <a:rPr dirty="0">
                <a:latin typeface="Century Gothic"/>
                <a:cs typeface="Century Gothic"/>
              </a:rPr>
              <a:t>$18.1M—</a:t>
            </a:r>
            <a:r>
              <a:rPr spc="-5" dirty="0">
                <a:latin typeface="Century Gothic"/>
                <a:cs typeface="Century Gothic"/>
              </a:rPr>
              <a:t> </a:t>
            </a:r>
            <a:r>
              <a:rPr dirty="0">
                <a:latin typeface="Century Gothic"/>
                <a:cs typeface="Century Gothic"/>
              </a:rPr>
              <a:t>LIHTC</a:t>
            </a:r>
            <a:r>
              <a:rPr spc="-5" dirty="0">
                <a:latin typeface="Century Gothic"/>
                <a:cs typeface="Century Gothic"/>
              </a:rPr>
              <a:t> </a:t>
            </a:r>
            <a:r>
              <a:rPr spc="-10" dirty="0">
                <a:latin typeface="Century Gothic"/>
                <a:cs typeface="Century Gothic"/>
              </a:rPr>
              <a:t>Equity</a:t>
            </a:r>
            <a:endParaRPr dirty="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74813" y="3867979"/>
            <a:ext cx="3604260" cy="162560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spcBef>
                <a:spcPts val="700"/>
              </a:spcBef>
            </a:pPr>
            <a:r>
              <a:rPr dirty="0">
                <a:latin typeface="Century Gothic"/>
                <a:cs typeface="Century Gothic"/>
              </a:rPr>
              <a:t>$10.5M— Private</a:t>
            </a:r>
            <a:r>
              <a:rPr spc="-25" dirty="0">
                <a:latin typeface="Century Gothic"/>
                <a:cs typeface="Century Gothic"/>
              </a:rPr>
              <a:t> </a:t>
            </a:r>
            <a:r>
              <a:rPr spc="-20" dirty="0">
                <a:latin typeface="Century Gothic"/>
                <a:cs typeface="Century Gothic"/>
              </a:rPr>
              <a:t>Debt</a:t>
            </a:r>
            <a:endParaRPr dirty="0">
              <a:latin typeface="Century Gothic"/>
              <a:cs typeface="Century Gothic"/>
            </a:endParaRPr>
          </a:p>
          <a:p>
            <a:pPr marL="12700">
              <a:spcBef>
                <a:spcPts val="595"/>
              </a:spcBef>
            </a:pPr>
            <a:r>
              <a:rPr dirty="0">
                <a:latin typeface="Century Gothic"/>
                <a:cs typeface="Century Gothic"/>
              </a:rPr>
              <a:t>$700K --</a:t>
            </a:r>
            <a:r>
              <a:rPr spc="-25" dirty="0">
                <a:latin typeface="Century Gothic"/>
                <a:cs typeface="Century Gothic"/>
              </a:rPr>
              <a:t> </a:t>
            </a:r>
            <a:r>
              <a:rPr dirty="0">
                <a:latin typeface="Century Gothic"/>
                <a:cs typeface="Century Gothic"/>
              </a:rPr>
              <a:t>State</a:t>
            </a:r>
            <a:r>
              <a:rPr spc="15" dirty="0">
                <a:latin typeface="Century Gothic"/>
                <a:cs typeface="Century Gothic"/>
              </a:rPr>
              <a:t> </a:t>
            </a:r>
            <a:r>
              <a:rPr dirty="0">
                <a:latin typeface="Century Gothic"/>
                <a:cs typeface="Century Gothic"/>
              </a:rPr>
              <a:t>Housing</a:t>
            </a:r>
            <a:r>
              <a:rPr spc="-15" dirty="0">
                <a:latin typeface="Century Gothic"/>
                <a:cs typeface="Century Gothic"/>
              </a:rPr>
              <a:t> </a:t>
            </a:r>
            <a:r>
              <a:rPr dirty="0">
                <a:latin typeface="Century Gothic"/>
                <a:cs typeface="Century Gothic"/>
              </a:rPr>
              <a:t>Trust </a:t>
            </a:r>
            <a:r>
              <a:rPr spc="-20" dirty="0">
                <a:latin typeface="Century Gothic"/>
                <a:cs typeface="Century Gothic"/>
              </a:rPr>
              <a:t>Fund</a:t>
            </a:r>
            <a:endParaRPr dirty="0">
              <a:latin typeface="Century Gothic"/>
              <a:cs typeface="Century Gothic"/>
            </a:endParaRPr>
          </a:p>
          <a:p>
            <a:pPr marL="12700"/>
            <a:r>
              <a:rPr dirty="0">
                <a:latin typeface="Century Gothic"/>
                <a:cs typeface="Century Gothic"/>
              </a:rPr>
              <a:t>$250K</a:t>
            </a:r>
            <a:r>
              <a:rPr spc="5" dirty="0">
                <a:latin typeface="Century Gothic"/>
                <a:cs typeface="Century Gothic"/>
              </a:rPr>
              <a:t> </a:t>
            </a:r>
            <a:r>
              <a:rPr dirty="0">
                <a:latin typeface="Century Gothic"/>
                <a:cs typeface="Century Gothic"/>
              </a:rPr>
              <a:t>--</a:t>
            </a:r>
            <a:r>
              <a:rPr spc="-10" dirty="0">
                <a:latin typeface="Century Gothic"/>
                <a:cs typeface="Century Gothic"/>
              </a:rPr>
              <a:t> Other</a:t>
            </a:r>
            <a:endParaRPr dirty="0">
              <a:latin typeface="Century Gothic"/>
              <a:cs typeface="Century Gothic"/>
            </a:endParaRPr>
          </a:p>
          <a:p>
            <a:pPr marL="12700"/>
            <a:r>
              <a:rPr spc="-10" dirty="0">
                <a:latin typeface="Century Gothic"/>
                <a:cs typeface="Century Gothic"/>
              </a:rPr>
              <a:t>$7.7M—</a:t>
            </a:r>
            <a:r>
              <a:rPr dirty="0">
                <a:latin typeface="Century Gothic"/>
                <a:cs typeface="Century Gothic"/>
              </a:rPr>
              <a:t>City</a:t>
            </a:r>
            <a:r>
              <a:rPr spc="10" dirty="0">
                <a:latin typeface="Century Gothic"/>
                <a:cs typeface="Century Gothic"/>
              </a:rPr>
              <a:t> </a:t>
            </a:r>
            <a:r>
              <a:rPr dirty="0">
                <a:latin typeface="Century Gothic"/>
                <a:cs typeface="Century Gothic"/>
              </a:rPr>
              <a:t>Gap</a:t>
            </a:r>
            <a:r>
              <a:rPr spc="25" dirty="0">
                <a:latin typeface="Century Gothic"/>
                <a:cs typeface="Century Gothic"/>
              </a:rPr>
              <a:t> </a:t>
            </a:r>
            <a:r>
              <a:rPr spc="-20" dirty="0">
                <a:latin typeface="Century Gothic"/>
                <a:cs typeface="Century Gothic"/>
              </a:rPr>
              <a:t>Loan</a:t>
            </a:r>
            <a:endParaRPr dirty="0">
              <a:latin typeface="Century Gothic"/>
              <a:cs typeface="Century Gothic"/>
            </a:endParaRPr>
          </a:p>
          <a:p>
            <a:pPr marL="355600" indent="-343535">
              <a:spcBef>
                <a:spcPts val="600"/>
              </a:spcBef>
              <a:buClr>
                <a:srgbClr val="006FC0"/>
              </a:buClr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dirty="0">
                <a:latin typeface="Century Gothic"/>
                <a:cs typeface="Century Gothic"/>
              </a:rPr>
              <a:t>Housing</a:t>
            </a:r>
            <a:r>
              <a:rPr spc="-20" dirty="0">
                <a:latin typeface="Century Gothic"/>
                <a:cs typeface="Century Gothic"/>
              </a:rPr>
              <a:t> </a:t>
            </a:r>
            <a:r>
              <a:rPr dirty="0">
                <a:latin typeface="Century Gothic"/>
                <a:cs typeface="Century Gothic"/>
              </a:rPr>
              <a:t>Trust</a:t>
            </a:r>
            <a:r>
              <a:rPr spc="-5" dirty="0">
                <a:latin typeface="Century Gothic"/>
                <a:cs typeface="Century Gothic"/>
              </a:rPr>
              <a:t> </a:t>
            </a:r>
            <a:r>
              <a:rPr spc="-20" dirty="0">
                <a:latin typeface="Century Gothic"/>
                <a:cs typeface="Century Gothic"/>
              </a:rPr>
              <a:t>Fund</a:t>
            </a:r>
            <a:endParaRPr dirty="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97898" y="5512218"/>
            <a:ext cx="46174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006FC0"/>
                </a:solidFill>
                <a:latin typeface="Wingdings"/>
                <a:cs typeface="Wingdings"/>
              </a:rPr>
              <a:t></a:t>
            </a:r>
            <a:endParaRPr dirty="0">
              <a:latin typeface="Wingdings"/>
              <a:cs typeface="Wingding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82690" y="5549377"/>
            <a:ext cx="2735580" cy="273050"/>
          </a:xfrm>
          <a:prstGeom prst="rect">
            <a:avLst/>
          </a:prstGeom>
          <a:solidFill>
            <a:srgbClr val="00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15"/>
              </a:lnSpc>
            </a:pPr>
            <a:r>
              <a:rPr dirty="0">
                <a:latin typeface="Century Gothic"/>
                <a:cs typeface="Century Gothic"/>
              </a:rPr>
              <a:t>Federal</a:t>
            </a:r>
            <a:r>
              <a:rPr spc="15" dirty="0">
                <a:latin typeface="Century Gothic"/>
                <a:cs typeface="Century Gothic"/>
              </a:rPr>
              <a:t> </a:t>
            </a:r>
            <a:r>
              <a:rPr dirty="0">
                <a:latin typeface="Century Gothic"/>
                <a:cs typeface="Century Gothic"/>
              </a:rPr>
              <a:t>HOME</a:t>
            </a:r>
            <a:r>
              <a:rPr spc="-45" dirty="0">
                <a:latin typeface="Century Gothic"/>
                <a:cs typeface="Century Gothic"/>
              </a:rPr>
              <a:t> </a:t>
            </a:r>
            <a:r>
              <a:rPr dirty="0">
                <a:latin typeface="Century Gothic"/>
                <a:cs typeface="Century Gothic"/>
              </a:rPr>
              <a:t>-</a:t>
            </a:r>
            <a:r>
              <a:rPr spc="-5" dirty="0">
                <a:latin typeface="Century Gothic"/>
                <a:cs typeface="Century Gothic"/>
              </a:rPr>
              <a:t> </a:t>
            </a:r>
            <a:r>
              <a:rPr spc="-10" dirty="0">
                <a:latin typeface="Century Gothic"/>
                <a:cs typeface="Century Gothic"/>
              </a:rPr>
              <a:t>$500,000</a:t>
            </a:r>
            <a:endParaRPr dirty="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48881" y="5799139"/>
            <a:ext cx="2967990" cy="65087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354965" indent="-342265">
              <a:spcBef>
                <a:spcPts val="400"/>
              </a:spcBef>
              <a:buClr>
                <a:srgbClr val="006FC0"/>
              </a:buClr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dirty="0">
                <a:latin typeface="Century Gothic"/>
                <a:cs typeface="Century Gothic"/>
              </a:rPr>
              <a:t>Dedicated</a:t>
            </a:r>
            <a:r>
              <a:rPr spc="-20" dirty="0">
                <a:latin typeface="Century Gothic"/>
                <a:cs typeface="Century Gothic"/>
              </a:rPr>
              <a:t> </a:t>
            </a:r>
            <a:r>
              <a:rPr dirty="0">
                <a:latin typeface="Century Gothic"/>
                <a:cs typeface="Century Gothic"/>
              </a:rPr>
              <a:t>tax</a:t>
            </a:r>
            <a:r>
              <a:rPr spc="-10" dirty="0">
                <a:latin typeface="Century Gothic"/>
                <a:cs typeface="Century Gothic"/>
              </a:rPr>
              <a:t> revenue</a:t>
            </a:r>
            <a:endParaRPr dirty="0">
              <a:latin typeface="Century Gothic"/>
              <a:cs typeface="Century Gothic"/>
            </a:endParaRPr>
          </a:p>
          <a:p>
            <a:pPr marL="354965" indent="-342265">
              <a:spcBef>
                <a:spcPts val="300"/>
              </a:spcBef>
              <a:buClr>
                <a:srgbClr val="006FC0"/>
              </a:buClr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dirty="0">
                <a:latin typeface="Century Gothic"/>
                <a:cs typeface="Century Gothic"/>
              </a:rPr>
              <a:t>Meals</a:t>
            </a:r>
            <a:r>
              <a:rPr spc="-20" dirty="0">
                <a:latin typeface="Century Gothic"/>
                <a:cs typeface="Century Gothic"/>
              </a:rPr>
              <a:t> </a:t>
            </a:r>
            <a:r>
              <a:rPr dirty="0">
                <a:latin typeface="Century Gothic"/>
                <a:cs typeface="Century Gothic"/>
              </a:rPr>
              <a:t>tax</a:t>
            </a:r>
            <a:r>
              <a:rPr spc="-5" dirty="0">
                <a:latin typeface="Century Gothic"/>
                <a:cs typeface="Century Gothic"/>
              </a:rPr>
              <a:t> </a:t>
            </a:r>
            <a:r>
              <a:rPr spc="-10" dirty="0">
                <a:latin typeface="Century Gothic"/>
                <a:cs typeface="Century Gothic"/>
              </a:rPr>
              <a:t>revenue</a:t>
            </a:r>
            <a:endParaRPr dirty="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08823" y="4148456"/>
            <a:ext cx="3882390" cy="197612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spcBef>
                <a:spcPts val="700"/>
              </a:spcBef>
            </a:pPr>
            <a:r>
              <a:rPr b="1" spc="-10" dirty="0">
                <a:latin typeface="Century Gothic"/>
                <a:cs typeface="Century Gothic"/>
              </a:rPr>
              <a:t>TOOLS</a:t>
            </a:r>
            <a:endParaRPr dirty="0">
              <a:latin typeface="Century Gothic"/>
              <a:cs typeface="Century Gothic"/>
            </a:endParaRPr>
          </a:p>
          <a:p>
            <a:pPr marL="12700" marR="405130">
              <a:spcBef>
                <a:spcPts val="595"/>
              </a:spcBef>
            </a:pPr>
            <a:r>
              <a:rPr dirty="0">
                <a:latin typeface="Century Gothic"/>
                <a:cs typeface="Century Gothic"/>
              </a:rPr>
              <a:t>SITE:</a:t>
            </a:r>
            <a:r>
              <a:rPr spc="-25" dirty="0">
                <a:latin typeface="Century Gothic"/>
                <a:cs typeface="Century Gothic"/>
              </a:rPr>
              <a:t> </a:t>
            </a:r>
            <a:r>
              <a:rPr dirty="0">
                <a:latin typeface="Century Gothic"/>
                <a:cs typeface="Century Gothic"/>
              </a:rPr>
              <a:t>Development on</a:t>
            </a:r>
            <a:r>
              <a:rPr spc="-5" dirty="0">
                <a:latin typeface="Century Gothic"/>
                <a:cs typeface="Century Gothic"/>
              </a:rPr>
              <a:t> </a:t>
            </a:r>
            <a:r>
              <a:rPr dirty="0">
                <a:latin typeface="Century Gothic"/>
                <a:cs typeface="Century Gothic"/>
              </a:rPr>
              <a:t>a</a:t>
            </a:r>
            <a:r>
              <a:rPr spc="-10" dirty="0">
                <a:latin typeface="Century Gothic"/>
                <a:cs typeface="Century Gothic"/>
              </a:rPr>
              <a:t> church </a:t>
            </a:r>
            <a:r>
              <a:rPr dirty="0">
                <a:latin typeface="Century Gothic"/>
                <a:cs typeface="Century Gothic"/>
              </a:rPr>
              <a:t>parking</a:t>
            </a:r>
            <a:r>
              <a:rPr spc="-25" dirty="0">
                <a:latin typeface="Century Gothic"/>
                <a:cs typeface="Century Gothic"/>
              </a:rPr>
              <a:t> lot</a:t>
            </a:r>
            <a:endParaRPr dirty="0">
              <a:latin typeface="Century Gothic"/>
              <a:cs typeface="Century Gothic"/>
            </a:endParaRPr>
          </a:p>
          <a:p>
            <a:pPr marL="12700" marR="5080">
              <a:spcBef>
                <a:spcPts val="1205"/>
              </a:spcBef>
            </a:pPr>
            <a:r>
              <a:rPr dirty="0">
                <a:latin typeface="Century Gothic"/>
                <a:cs typeface="Century Gothic"/>
              </a:rPr>
              <a:t>PARTNERSHIPS:</a:t>
            </a:r>
            <a:r>
              <a:rPr spc="-50" dirty="0">
                <a:latin typeface="Century Gothic"/>
                <a:cs typeface="Century Gothic"/>
              </a:rPr>
              <a:t> </a:t>
            </a:r>
            <a:r>
              <a:rPr dirty="0">
                <a:latin typeface="Century Gothic"/>
                <a:cs typeface="Century Gothic"/>
              </a:rPr>
              <a:t>With</a:t>
            </a:r>
            <a:r>
              <a:rPr spc="15" dirty="0">
                <a:latin typeface="Century Gothic"/>
                <a:cs typeface="Century Gothic"/>
              </a:rPr>
              <a:t> </a:t>
            </a:r>
            <a:r>
              <a:rPr dirty="0">
                <a:latin typeface="Century Gothic"/>
                <a:cs typeface="Century Gothic"/>
              </a:rPr>
              <a:t>the</a:t>
            </a:r>
            <a:r>
              <a:rPr spc="-5" dirty="0">
                <a:latin typeface="Century Gothic"/>
                <a:cs typeface="Century Gothic"/>
              </a:rPr>
              <a:t> </a:t>
            </a:r>
            <a:r>
              <a:rPr dirty="0">
                <a:latin typeface="Century Gothic"/>
                <a:cs typeface="Century Gothic"/>
              </a:rPr>
              <a:t>Church </a:t>
            </a:r>
            <a:r>
              <a:rPr spc="-25" dirty="0">
                <a:latin typeface="Century Gothic"/>
                <a:cs typeface="Century Gothic"/>
              </a:rPr>
              <a:t>to </a:t>
            </a:r>
            <a:r>
              <a:rPr dirty="0">
                <a:latin typeface="Century Gothic"/>
                <a:cs typeface="Century Gothic"/>
              </a:rPr>
              <a:t>provide</a:t>
            </a:r>
            <a:r>
              <a:rPr spc="-40" dirty="0">
                <a:latin typeface="Century Gothic"/>
                <a:cs typeface="Century Gothic"/>
              </a:rPr>
              <a:t> </a:t>
            </a:r>
            <a:r>
              <a:rPr dirty="0">
                <a:latin typeface="Century Gothic"/>
                <a:cs typeface="Century Gothic"/>
              </a:rPr>
              <a:t>capital</a:t>
            </a:r>
            <a:r>
              <a:rPr spc="-20" dirty="0">
                <a:latin typeface="Century Gothic"/>
                <a:cs typeface="Century Gothic"/>
              </a:rPr>
              <a:t> </a:t>
            </a:r>
            <a:r>
              <a:rPr dirty="0">
                <a:latin typeface="Century Gothic"/>
                <a:cs typeface="Century Gothic"/>
              </a:rPr>
              <a:t>improvements</a:t>
            </a:r>
            <a:r>
              <a:rPr spc="-10" dirty="0">
                <a:latin typeface="Century Gothic"/>
                <a:cs typeface="Century Gothic"/>
              </a:rPr>
              <a:t> </a:t>
            </a:r>
            <a:r>
              <a:rPr spc="-25" dirty="0">
                <a:latin typeface="Century Gothic"/>
                <a:cs typeface="Century Gothic"/>
              </a:rPr>
              <a:t>and </a:t>
            </a:r>
            <a:r>
              <a:rPr dirty="0">
                <a:latin typeface="Century Gothic"/>
                <a:cs typeface="Century Gothic"/>
              </a:rPr>
              <a:t>shared</a:t>
            </a:r>
            <a:r>
              <a:rPr spc="5" dirty="0">
                <a:latin typeface="Century Gothic"/>
                <a:cs typeface="Century Gothic"/>
              </a:rPr>
              <a:t> </a:t>
            </a:r>
            <a:r>
              <a:rPr dirty="0">
                <a:latin typeface="Century Gothic"/>
                <a:cs typeface="Century Gothic"/>
              </a:rPr>
              <a:t>Play</a:t>
            </a:r>
            <a:r>
              <a:rPr spc="-40" dirty="0">
                <a:latin typeface="Century Gothic"/>
                <a:cs typeface="Century Gothic"/>
              </a:rPr>
              <a:t> </a:t>
            </a:r>
            <a:r>
              <a:rPr spc="-20" dirty="0">
                <a:latin typeface="Century Gothic"/>
                <a:cs typeface="Century Gothic"/>
              </a:rPr>
              <a:t>Space</a:t>
            </a:r>
            <a:endParaRPr dirty="0">
              <a:latin typeface="Century Gothic"/>
              <a:cs typeface="Century Gothic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305208" y="380076"/>
            <a:ext cx="4559935" cy="3573779"/>
            <a:chOff x="3863340" y="313943"/>
            <a:chExt cx="4559935" cy="3573779"/>
          </a:xfrm>
        </p:grpSpPr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25896" y="2089404"/>
              <a:ext cx="2397251" cy="179831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63340" y="313943"/>
              <a:ext cx="2161031" cy="162152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16168" y="832103"/>
              <a:ext cx="1906523" cy="1429511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26B953C-91EE-471A-BB15-9CBD743D7A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9072" y="436361"/>
            <a:ext cx="1176630" cy="117663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24F5BA-7154-4323-9F2C-6BF1A406C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26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4982DCB-5981-4D8E-196D-D1BEA504A779}"/>
              </a:ext>
            </a:extLst>
          </p:cNvPr>
          <p:cNvSpPr txBox="1">
            <a:spLocks/>
          </p:cNvSpPr>
          <p:nvPr/>
        </p:nvSpPr>
        <p:spPr>
          <a:xfrm>
            <a:off x="629587" y="2232605"/>
            <a:ext cx="9383842" cy="206895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/>
              <a:t>Sharon Burkley | </a:t>
            </a:r>
            <a:r>
              <a:rPr lang="en-US" sz="2000" b="1" dirty="0">
                <a:hlinkClick r:id="rId2"/>
              </a:rPr>
              <a:t>Sharon.Burkley@fortworthtexas.gov</a:t>
            </a:r>
            <a:r>
              <a:rPr lang="en-US" sz="2000" b="1" dirty="0"/>
              <a:t> | 817-392-5785</a:t>
            </a:r>
          </a:p>
          <a:p>
            <a:pPr marL="0" indent="0" algn="ctr">
              <a:buNone/>
            </a:pPr>
            <a:r>
              <a:rPr lang="en-US" sz="2000" b="1" dirty="0"/>
              <a:t>Sherry Zou | </a:t>
            </a:r>
            <a:r>
              <a:rPr lang="en-US" sz="2000" b="1" dirty="0">
                <a:hlinkClick r:id="rId3"/>
              </a:rPr>
              <a:t>szou@quincyma.gov</a:t>
            </a:r>
            <a:r>
              <a:rPr lang="en-US" sz="2000" b="1" dirty="0"/>
              <a:t> | 617-745-7168</a:t>
            </a:r>
          </a:p>
          <a:p>
            <a:pPr marL="0" indent="0" algn="ctr">
              <a:buNone/>
            </a:pPr>
            <a:r>
              <a:rPr lang="en-US" sz="2000" b="1" dirty="0"/>
              <a:t>Eric Keeler | </a:t>
            </a:r>
            <a:r>
              <a:rPr lang="en-US" sz="2000" b="1" dirty="0">
                <a:hlinkClick r:id="rId4"/>
              </a:rPr>
              <a:t>eric.keeler@alexandriava.gov</a:t>
            </a:r>
            <a:r>
              <a:rPr lang="en-US" sz="2000" b="1" dirty="0"/>
              <a:t> | 703-746-3085</a:t>
            </a: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457200" lvl="1" indent="0">
              <a:buNone/>
            </a:pPr>
            <a:endParaRPr lang="en-US" sz="2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61AE93-578E-4279-8046-D7EDB11A6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527" y="846185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Questions?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5BEB6C-CECC-4AA1-91AE-E7CCD3786F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4479" y="3676962"/>
            <a:ext cx="2729523" cy="27295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28A3A4-6FD8-402C-95CD-915CA192A1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4481" y="3898237"/>
            <a:ext cx="2243296" cy="22432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86778E-0133-47ED-AA49-9B65082269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0246" y="4132621"/>
            <a:ext cx="3182917" cy="209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31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C99427B-A97E-40A3-B1FD-4557346C6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E4F93F-5DAC-4E83-A797-CFB793288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CF8FB2B-0834-4E69-81CF-5D187DC0C246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476525-92F6-447B-A515-17C14EEAD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818" y="451513"/>
            <a:ext cx="1629894" cy="1860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CC562B-75F8-4C39-A95F-E9D4358111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818" y="2496926"/>
            <a:ext cx="1629894" cy="1864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A2FB12-B44E-4EEC-ABD1-9E8E9FCF9A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03" y="4525841"/>
            <a:ext cx="1789524" cy="1880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79372DE-EACE-4F19-A37E-99F9A65DE2E1}"/>
              </a:ext>
            </a:extLst>
          </p:cNvPr>
          <p:cNvSpPr txBox="1"/>
          <p:nvPr/>
        </p:nvSpPr>
        <p:spPr>
          <a:xfrm>
            <a:off x="3575903" y="557698"/>
            <a:ext cx="55523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Sharon Burkley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Community Development Planning Manager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City of Fort Worth, Texas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20+ years working with HUD Grants (CDBG/HOME/ESG/HOPWA)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691676-278B-487A-B0EB-21AC90F9B7BF}"/>
              </a:ext>
            </a:extLst>
          </p:cNvPr>
          <p:cNvSpPr txBox="1"/>
          <p:nvPr/>
        </p:nvSpPr>
        <p:spPr>
          <a:xfrm>
            <a:off x="3575902" y="2422367"/>
            <a:ext cx="55523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SPEAKER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Susan Zou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Housing Programs Manager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City of Quincy, Massachusetts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10+ years working with HUD Grants (CDBG/HOME/Lead/Healthy Homes/AHTF)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1E6D16-AD3E-4CD7-8CBF-0C6910EB3FC5}"/>
              </a:ext>
            </a:extLst>
          </p:cNvPr>
          <p:cNvSpPr txBox="1"/>
          <p:nvPr/>
        </p:nvSpPr>
        <p:spPr>
          <a:xfrm>
            <a:off x="3651759" y="4469598"/>
            <a:ext cx="55523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SPEAKER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Eric Keeler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Deputy Director, Office of Housing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City of Alexandria, 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28+ years working with HUD Grants (CDBG/HOME)</a:t>
            </a:r>
          </a:p>
        </p:txBody>
      </p:sp>
    </p:spTree>
    <p:extLst>
      <p:ext uri="{BB962C8B-B14F-4D97-AF65-F5344CB8AC3E}">
        <p14:creationId xmlns:p14="http://schemas.microsoft.com/office/powerpoint/2010/main" val="2271216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C99427B-A97E-40A3-B1FD-4557346C6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E4F93F-5DAC-4E83-A797-CFB793288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CF8FB2B-0834-4E69-81CF-5D187DC0C246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9372DE-EACE-4F19-A37E-99F9A65DE2E1}"/>
              </a:ext>
            </a:extLst>
          </p:cNvPr>
          <p:cNvSpPr txBox="1"/>
          <p:nvPr/>
        </p:nvSpPr>
        <p:spPr>
          <a:xfrm>
            <a:off x="2870063" y="1091293"/>
            <a:ext cx="6601902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GENERAL HOUSEKEEPING</a:t>
            </a:r>
          </a:p>
          <a:p>
            <a:pPr>
              <a:spcAft>
                <a:spcPts val="1200"/>
              </a:spcAft>
            </a:pPr>
            <a:endParaRPr lang="en-US" sz="10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Silence cell phones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Limit conversations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Questions will be taken after each presentation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Participation is encouraged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3CBB16-FBCD-44AA-B196-9B958EF16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43" y="2480035"/>
            <a:ext cx="9301114" cy="465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75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0F06BC4-8A1B-9640-1E5A-5751836798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2153" y="2622656"/>
            <a:ext cx="4299666" cy="1563853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600" dirty="0"/>
              <a:t>HOME Best Practices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39B384AB-6266-96A5-BC47-A5828D3C27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64200" y="4186509"/>
            <a:ext cx="4299666" cy="871042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Sherry Zou, Housing Programs Manager  City of Quincy, Massachusetts</a:t>
            </a: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C99427B-A97E-40A3-B1FD-4557346C6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718ABF8-07F5-4CCF-5E32-0D5567128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73" y="2429979"/>
            <a:ext cx="3765692" cy="179223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E4F93F-5DAC-4E83-A797-CFB793288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CF8FB2B-0834-4E69-81CF-5D187DC0C246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751A656-AB6B-1226-0BE8-2BD6CE8836AE}"/>
              </a:ext>
            </a:extLst>
          </p:cNvPr>
          <p:cNvGrpSpPr>
            <a:grpSpLocks/>
          </p:cNvGrpSpPr>
          <p:nvPr/>
        </p:nvGrpSpPr>
        <p:grpSpPr bwMode="auto">
          <a:xfrm>
            <a:off x="1359145" y="263256"/>
            <a:ext cx="7543798" cy="1073118"/>
            <a:chOff x="252" y="-90"/>
            <a:chExt cx="12060" cy="1879"/>
          </a:xfrm>
        </p:grpSpPr>
        <p:pic>
          <p:nvPicPr>
            <p:cNvPr id="6" name="Picture 5" descr="Braintree">
              <a:extLst>
                <a:ext uri="{FF2B5EF4-FFF2-40B4-BE49-F238E27FC236}">
                  <a16:creationId xmlns:a16="http://schemas.microsoft.com/office/drawing/2014/main" id="{9B4F20C2-643C-EF20-E977-72159EC21D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2" y="720"/>
              <a:ext cx="743" cy="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Holbrook">
              <a:extLst>
                <a:ext uri="{FF2B5EF4-FFF2-40B4-BE49-F238E27FC236}">
                  <a16:creationId xmlns:a16="http://schemas.microsoft.com/office/drawing/2014/main" id="{3050A428-A6D1-FF73-ADDF-0BB37A1E99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" y="720"/>
              <a:ext cx="749" cy="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 descr="Milton">
              <a:extLst>
                <a:ext uri="{FF2B5EF4-FFF2-40B4-BE49-F238E27FC236}">
                  <a16:creationId xmlns:a16="http://schemas.microsoft.com/office/drawing/2014/main" id="{B5B9A2AE-E3B1-2B0A-989C-3E0B592824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2" y="720"/>
              <a:ext cx="711" cy="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68">
              <a:extLst>
                <a:ext uri="{FF2B5EF4-FFF2-40B4-BE49-F238E27FC236}">
                  <a16:creationId xmlns:a16="http://schemas.microsoft.com/office/drawing/2014/main" id="{52A385A8-6F57-FDC8-DE2B-EF941F4E96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2" y="-90"/>
              <a:ext cx="3780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cap="small" dirty="0">
                  <a:solidFill>
                    <a:srgbClr val="000080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South Shore</a:t>
              </a:r>
              <a:r>
                <a:rPr lang="en-US" sz="2400" b="1" cap="small" dirty="0">
                  <a:solidFill>
                    <a:srgbClr val="000080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1800" b="1" cap="small" dirty="0">
                  <a:solidFill>
                    <a:srgbClr val="000080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HOME </a:t>
              </a:r>
              <a:endParaRPr lang="en-US" sz="1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cap="small" dirty="0">
                  <a:solidFill>
                    <a:srgbClr val="000080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Consortium</a:t>
              </a:r>
              <a:endParaRPr lang="en-US" sz="1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2" name="Text Box 69">
              <a:extLst>
                <a:ext uri="{FF2B5EF4-FFF2-40B4-BE49-F238E27FC236}">
                  <a16:creationId xmlns:a16="http://schemas.microsoft.com/office/drawing/2014/main" id="{8F72D291-F480-04F5-A80E-1F5803CD5E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2" y="180"/>
              <a:ext cx="198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i="1" dirty="0">
                  <a:solidFill>
                    <a:srgbClr val="000080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City of Quincy</a:t>
              </a:r>
              <a:endParaRPr lang="en-US" sz="1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3" name="Text Box 70">
              <a:extLst>
                <a:ext uri="{FF2B5EF4-FFF2-40B4-BE49-F238E27FC236}">
                  <a16:creationId xmlns:a16="http://schemas.microsoft.com/office/drawing/2014/main" id="{B4F5D1C7-78CD-05C4-0AF1-3C45DCEBF9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" y="900"/>
              <a:ext cx="216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i="1" dirty="0">
                  <a:solidFill>
                    <a:srgbClr val="000080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Town of Braintree</a:t>
              </a:r>
              <a:endParaRPr lang="en-US" sz="1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5" name="Text Box 71">
              <a:extLst>
                <a:ext uri="{FF2B5EF4-FFF2-40B4-BE49-F238E27FC236}">
                  <a16:creationId xmlns:a16="http://schemas.microsoft.com/office/drawing/2014/main" id="{5B55AE00-18D2-DBEB-24D7-90BA4AFD71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72" y="180"/>
              <a:ext cx="25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i="1" dirty="0">
                  <a:solidFill>
                    <a:srgbClr val="000080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Town of Weymouth</a:t>
              </a:r>
              <a:endParaRPr lang="en-US" sz="1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" name="Text Box 72">
              <a:extLst>
                <a:ext uri="{FF2B5EF4-FFF2-40B4-BE49-F238E27FC236}">
                  <a16:creationId xmlns:a16="http://schemas.microsoft.com/office/drawing/2014/main" id="{F05D66FD-4C87-A01D-8233-7375FEC1B7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2" y="900"/>
              <a:ext cx="216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i="1" dirty="0">
                  <a:solidFill>
                    <a:srgbClr val="000080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Town of Holbrook</a:t>
              </a:r>
              <a:endParaRPr lang="en-US" sz="1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7" name="Text Box 73">
              <a:extLst>
                <a:ext uri="{FF2B5EF4-FFF2-40B4-BE49-F238E27FC236}">
                  <a16:creationId xmlns:a16="http://schemas.microsoft.com/office/drawing/2014/main" id="{528D3C71-ACBA-503C-8B03-C69833017D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32" y="900"/>
              <a:ext cx="1980" cy="5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i="1" dirty="0">
                  <a:solidFill>
                    <a:srgbClr val="000080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Town of Milton</a:t>
              </a:r>
              <a:endParaRPr lang="en-US" sz="1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pic>
          <p:nvPicPr>
            <p:cNvPr id="18" name="Picture 17" descr="Weymouth Seal - Color">
              <a:extLst>
                <a:ext uri="{FF2B5EF4-FFF2-40B4-BE49-F238E27FC236}">
                  <a16:creationId xmlns:a16="http://schemas.microsoft.com/office/drawing/2014/main" id="{E1656948-2A2B-52EB-E545-A9C266C220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" y="0"/>
              <a:ext cx="734" cy="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37D6828-136A-1994-DBC1-3EE1511AF5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152" y="0"/>
              <a:ext cx="640" cy="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0" name="Line 76">
              <a:extLst>
                <a:ext uri="{FF2B5EF4-FFF2-40B4-BE49-F238E27FC236}">
                  <a16:creationId xmlns:a16="http://schemas.microsoft.com/office/drawing/2014/main" id="{B183604A-59C7-2097-3E91-5AFD14F10174}"/>
                </a:ext>
              </a:extLst>
            </p:cNvPr>
            <p:cNvCxnSpPr/>
            <p:nvPr/>
          </p:nvCxnSpPr>
          <p:spPr bwMode="auto">
            <a:xfrm>
              <a:off x="252" y="1789"/>
              <a:ext cx="11880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861163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BDA5E-0DCA-40CA-A23E-CD7D27171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Office of Healthy Homes</a:t>
            </a:r>
            <a:br>
              <a:rPr lang="en-US" dirty="0"/>
            </a:br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3F11C-7E6B-4F85-BD43-859AC9FB3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627" y="2045494"/>
            <a:ext cx="8596668" cy="3880773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b="1" dirty="0"/>
              <a:t>Personnel: Staff of 4 (in-house); 4 Consultants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/>
              <a:t>HOME Consortium Lead Representative Member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/>
              <a:t>Administers 5 Programs with 5 Funding Sources*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b="1" dirty="0"/>
              <a:t>Housing Rehab, Lead Abatement, 1</a:t>
            </a:r>
            <a:r>
              <a:rPr lang="en-US" sz="2200" b="1" baseline="30000" dirty="0"/>
              <a:t>st</a:t>
            </a:r>
            <a:r>
              <a:rPr lang="en-US" sz="2200" b="1" dirty="0"/>
              <a:t>-Time Homebuyer, rental Development, TBRA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b="1" dirty="0"/>
              <a:t>CDBG, HOME, Lead/Healthy Homes, AHTF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900" dirty="0"/>
              <a:t>*Housing Choice, MAPC TAP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900" dirty="0"/>
              <a:t>*Partners Funding: State Lead Paint Grant, Home Modification Grant, </a:t>
            </a:r>
            <a:r>
              <a:rPr lang="en-US" sz="1900" dirty="0" err="1"/>
              <a:t>MassSave</a:t>
            </a:r>
            <a:r>
              <a:rPr lang="en-US" sz="1900" dirty="0"/>
              <a:t>, Non-profit Emergency Repairs, Community Action Program Weatherization 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8D3F5-A964-4C21-9756-384CFEC98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636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a city&#10;&#10;Description automatically generated with medium confidence">
            <a:extLst>
              <a:ext uri="{FF2B5EF4-FFF2-40B4-BE49-F238E27FC236}">
                <a16:creationId xmlns:a16="http://schemas.microsoft.com/office/drawing/2014/main" id="{F8A77958-475C-3053-698F-6E404B0174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63" b="-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1BDA5E-0DCA-40CA-A23E-CD7D27171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en-US" dirty="0"/>
              <a:t>HOME Consortium</a:t>
            </a:r>
            <a:br>
              <a:rPr lang="en-US" dirty="0"/>
            </a:br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3F11C-7E6B-4F85-BD43-859AC9FB3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South Shore HOME Consortium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Quincy, Weymouth, Braintree, Milton, Holbrook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Entitlement: &lt;$1M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Activities: Rental, Homebuyer, Homeowner Rehab, TBRA</a:t>
            </a:r>
          </a:p>
          <a:p>
            <a:pPr marL="457200" lvl="1" indent="0">
              <a:buNone/>
            </a:pP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8D3F5-A964-4C21-9756-384CFEC98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CF8FB2B-0834-4E69-81CF-5D187DC0C246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12C68B99-5646-7ED9-4DF8-9028C1B67B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427453"/>
              </p:ext>
            </p:extLst>
          </p:nvPr>
        </p:nvGraphicFramePr>
        <p:xfrm>
          <a:off x="462556" y="4643995"/>
          <a:ext cx="4261607" cy="1159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0902">
                  <a:extLst>
                    <a:ext uri="{9D8B030D-6E8A-4147-A177-3AD203B41FA5}">
                      <a16:colId xmlns:a16="http://schemas.microsoft.com/office/drawing/2014/main" val="922726450"/>
                    </a:ext>
                  </a:extLst>
                </a:gridCol>
                <a:gridCol w="1208015">
                  <a:extLst>
                    <a:ext uri="{9D8B030D-6E8A-4147-A177-3AD203B41FA5}">
                      <a16:colId xmlns:a16="http://schemas.microsoft.com/office/drawing/2014/main" val="2834915968"/>
                    </a:ext>
                  </a:extLst>
                </a:gridCol>
                <a:gridCol w="948054">
                  <a:extLst>
                    <a:ext uri="{9D8B030D-6E8A-4147-A177-3AD203B41FA5}">
                      <a16:colId xmlns:a16="http://schemas.microsoft.com/office/drawing/2014/main" val="1073466167"/>
                    </a:ext>
                  </a:extLst>
                </a:gridCol>
                <a:gridCol w="964636">
                  <a:extLst>
                    <a:ext uri="{9D8B030D-6E8A-4147-A177-3AD203B41FA5}">
                      <a16:colId xmlns:a16="http://schemas.microsoft.com/office/drawing/2014/main" val="2886675016"/>
                    </a:ext>
                  </a:extLst>
                </a:gridCol>
              </a:tblGrid>
              <a:tr h="592906">
                <a:tc>
                  <a:txBody>
                    <a:bodyPr/>
                    <a:lstStyle/>
                    <a:p>
                      <a:r>
                        <a:rPr lang="en-US" sz="1500" dirty="0"/>
                        <a:t>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Households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Median Income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HOME Limit*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5899553"/>
                  </a:ext>
                </a:extLst>
              </a:tr>
              <a:tr h="566970">
                <a:tc>
                  <a:txBody>
                    <a:bodyPr/>
                    <a:lstStyle/>
                    <a:p>
                      <a:r>
                        <a:rPr lang="en-US" sz="1500" dirty="0"/>
                        <a:t>223,665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89,275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$80,174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$118,450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599082"/>
                  </a:ext>
                </a:extLst>
              </a:tr>
            </a:tbl>
          </a:graphicData>
        </a:graphic>
      </p:graphicFrame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CC2A33-CCF0-BC61-949B-1373325492CE}"/>
              </a:ext>
            </a:extLst>
          </p:cNvPr>
          <p:cNvSpPr txBox="1">
            <a:spLocks/>
          </p:cNvSpPr>
          <p:nvPr/>
        </p:nvSpPr>
        <p:spPr>
          <a:xfrm>
            <a:off x="462556" y="5884266"/>
            <a:ext cx="4242536" cy="314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300" dirty="0"/>
              <a:t>*2023 HOME Income Limit 4-Person 80% AMI</a:t>
            </a:r>
          </a:p>
        </p:txBody>
      </p:sp>
    </p:spTree>
    <p:extLst>
      <p:ext uri="{BB962C8B-B14F-4D97-AF65-F5344CB8AC3E}">
        <p14:creationId xmlns:p14="http://schemas.microsoft.com/office/powerpoint/2010/main" val="357540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screenshot, diagram, colorfulness&#10;&#10;Description automatically generated">
            <a:extLst>
              <a:ext uri="{FF2B5EF4-FFF2-40B4-BE49-F238E27FC236}">
                <a16:creationId xmlns:a16="http://schemas.microsoft.com/office/drawing/2014/main" id="{5A235EBA-48B2-864E-1117-E169039C14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5501"/>
          <a:stretch/>
        </p:blipFill>
        <p:spPr>
          <a:xfrm>
            <a:off x="0" y="1279526"/>
            <a:ext cx="8244263" cy="59016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1BDA5E-0DCA-40CA-A23E-CD7D27171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n-US" dirty="0"/>
              <a:t>Demographics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3F11C-7E6B-4F85-BD43-859AC9FB3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0403" y="4539590"/>
            <a:ext cx="3164047" cy="231841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Median Rent $2,300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Average Home Value $480k – 925k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60% Homeowners, 40% Renters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FMR 2-BR $2,635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Low/High HOME Rent 	  $1,670 / $2,143</a:t>
            </a:r>
          </a:p>
          <a:p>
            <a:pPr marL="457200" lvl="1" indent="0">
              <a:buNone/>
            </a:pP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8D3F5-A964-4C21-9756-384CFEC98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CF8FB2B-0834-4E69-81CF-5D187DC0C246}" type="slidenum">
              <a:rPr lang="en-US"/>
              <a:pPr>
                <a:spcAft>
                  <a:spcPts val="600"/>
                </a:spcAft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061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BDA5E-0DCA-40CA-A23E-CD7D27171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Elements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3F11C-7E6B-4F85-BD43-859AC9FB3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627" y="2045494"/>
            <a:ext cx="8596668" cy="388077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b="1" dirty="0"/>
              <a:t>Partnerships, CHDOs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/>
              <a:t>Project Selection and Underwriting </a:t>
            </a:r>
            <a:br>
              <a:rPr lang="en-US" sz="2400" b="1" dirty="0"/>
            </a:br>
            <a:r>
              <a:rPr lang="en-US" sz="2400" b="1" dirty="0"/>
              <a:t>Processes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/>
              <a:t>Financial Management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/>
              <a:t>Monitoring, Compliance, and Reporting</a:t>
            </a:r>
          </a:p>
          <a:p>
            <a:pPr marL="457200" lvl="1" indent="0">
              <a:buNone/>
            </a:pPr>
            <a:endParaRPr lang="en-US" sz="2000" dirty="0"/>
          </a:p>
          <a:p>
            <a:pPr lvl="1"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8D3F5-A964-4C21-9756-384CFEC98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0452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6140</TotalTime>
  <Words>1455</Words>
  <Application>Microsoft Office PowerPoint</Application>
  <PresentationFormat>Widescreen</PresentationFormat>
  <Paragraphs>313</Paragraphs>
  <Slides>26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Malgun Gothic</vt:lpstr>
      <vt:lpstr>SimSun</vt:lpstr>
      <vt:lpstr>Arial</vt:lpstr>
      <vt:lpstr>Arial Black</vt:lpstr>
      <vt:lpstr>Calibri</vt:lpstr>
      <vt:lpstr>Calibri Light</vt:lpstr>
      <vt:lpstr>Century Gothic</vt:lpstr>
      <vt:lpstr>Segoe UI</vt:lpstr>
      <vt:lpstr>Times New Roman</vt:lpstr>
      <vt:lpstr>Trebuchet MS</vt:lpstr>
      <vt:lpstr>Wingdings</vt:lpstr>
      <vt:lpstr>Wingdings 3</vt:lpstr>
      <vt:lpstr>Facet</vt:lpstr>
      <vt:lpstr>HOME Best Practices</vt:lpstr>
      <vt:lpstr>PowerPoint Presentation</vt:lpstr>
      <vt:lpstr>PowerPoint Presentation</vt:lpstr>
      <vt:lpstr>PowerPoint Presentation</vt:lpstr>
      <vt:lpstr>HOME Best Practices</vt:lpstr>
      <vt:lpstr>Office of Healthy Homes Overview</vt:lpstr>
      <vt:lpstr>HOME Consortium Overview</vt:lpstr>
      <vt:lpstr>Demographics</vt:lpstr>
      <vt:lpstr>Key Elements</vt:lpstr>
      <vt:lpstr>Project: The Watson,  Quincy  (Approved 2016, Completed 2019)</vt:lpstr>
      <vt:lpstr>Project: Holbrook Centre Senior Housing   (Approved 2019, Occupancy expected September 2023)</vt:lpstr>
      <vt:lpstr>Project: Watson Place,  Braintree   (Application approved 2023)</vt:lpstr>
      <vt:lpstr>Tips</vt:lpstr>
      <vt:lpstr>PowerPoint Presentation</vt:lpstr>
      <vt:lpstr>Questions?</vt:lpstr>
      <vt:lpstr>NCDA Annual Conference 2023 HOME PROGRAM</vt:lpstr>
      <vt:lpstr>Office of Housing  </vt:lpstr>
      <vt:lpstr>PowerPoint Presentation</vt:lpstr>
      <vt:lpstr>City of Alexandria Homeownership Resources </vt:lpstr>
      <vt:lpstr>PowerPoint Presentation</vt:lpstr>
      <vt:lpstr>PowerPoint Presentation</vt:lpstr>
      <vt:lpstr>Housing Alexandria SEMINARY ROAD PROJECT</vt:lpstr>
      <vt:lpstr>RELOCATION PLAN</vt:lpstr>
      <vt:lpstr>THE BLOOM &amp; CARPENTER’S SHELTER AHDC</vt:lpstr>
      <vt:lpstr>Waypoint at Fairlington Wesley Housing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Member/First Time Attendee Orientation</dc:title>
  <dc:creator>watson2163</dc:creator>
  <cp:lastModifiedBy>Burkley, Sharon</cp:lastModifiedBy>
  <cp:revision>73</cp:revision>
  <dcterms:created xsi:type="dcterms:W3CDTF">2020-06-19T19:41:10Z</dcterms:created>
  <dcterms:modified xsi:type="dcterms:W3CDTF">2023-06-09T20:58:44Z</dcterms:modified>
</cp:coreProperties>
</file>